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sldIdLst>
    <p:sldId id="257" r:id="rId4"/>
    <p:sldId id="261" r:id="rId5"/>
    <p:sldId id="263" r:id="rId6"/>
    <p:sldId id="264" r:id="rId7"/>
    <p:sldId id="265" r:id="rId8"/>
    <p:sldId id="266" r:id="rId9"/>
    <p:sldId id="288" r:id="rId10"/>
    <p:sldId id="267" r:id="rId11"/>
    <p:sldId id="268" r:id="rId12"/>
    <p:sldId id="281" r:id="rId13"/>
    <p:sldId id="282" r:id="rId14"/>
    <p:sldId id="283" r:id="rId15"/>
    <p:sldId id="284" r:id="rId16"/>
    <p:sldId id="285" r:id="rId17"/>
    <p:sldId id="286" r:id="rId18"/>
    <p:sldId id="287" r:id="rId19"/>
    <p:sldId id="269" r:id="rId20"/>
    <p:sldId id="270" r:id="rId21"/>
    <p:sldId id="271" r:id="rId22"/>
    <p:sldId id="272" r:id="rId23"/>
    <p:sldId id="275" r:id="rId24"/>
    <p:sldId id="276" r:id="rId25"/>
    <p:sldId id="277" r:id="rId26"/>
    <p:sldId id="278" r:id="rId27"/>
    <p:sldId id="279" r:id="rId28"/>
    <p:sldId id="280" r:id="rId29"/>
    <p:sldId id="26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5" d="100"/>
          <a:sy n="105" d="100"/>
        </p:scale>
        <p:origin x="7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112B2C-3846-4DC7-801E-39AE9D3A8E27}"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AF169-5B76-4A7B-9E1E-FAABE8A5781D}" type="slidenum">
              <a:rPr lang="en-US" smtClean="0"/>
              <a:t>‹#›</a:t>
            </a:fld>
            <a:endParaRPr lang="en-US"/>
          </a:p>
        </p:txBody>
      </p:sp>
    </p:spTree>
    <p:extLst>
      <p:ext uri="{BB962C8B-B14F-4D97-AF65-F5344CB8AC3E}">
        <p14:creationId xmlns:p14="http://schemas.microsoft.com/office/powerpoint/2010/main" val="934196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112B2C-3846-4DC7-801E-39AE9D3A8E27}"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AF169-5B76-4A7B-9E1E-FAABE8A5781D}" type="slidenum">
              <a:rPr lang="en-US" smtClean="0"/>
              <a:t>‹#›</a:t>
            </a:fld>
            <a:endParaRPr lang="en-US"/>
          </a:p>
        </p:txBody>
      </p:sp>
    </p:spTree>
    <p:extLst>
      <p:ext uri="{BB962C8B-B14F-4D97-AF65-F5344CB8AC3E}">
        <p14:creationId xmlns:p14="http://schemas.microsoft.com/office/powerpoint/2010/main" val="4142765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112B2C-3846-4DC7-801E-39AE9D3A8E27}"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AF169-5B76-4A7B-9E1E-FAABE8A5781D}" type="slidenum">
              <a:rPr lang="en-US" smtClean="0"/>
              <a:t>‹#›</a:t>
            </a:fld>
            <a:endParaRPr lang="en-US"/>
          </a:p>
        </p:txBody>
      </p:sp>
    </p:spTree>
    <p:extLst>
      <p:ext uri="{BB962C8B-B14F-4D97-AF65-F5344CB8AC3E}">
        <p14:creationId xmlns:p14="http://schemas.microsoft.com/office/powerpoint/2010/main" val="34801362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BDEC99-C8BC-4DC4-BEDD-A7CF250B4E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66" y="0"/>
            <a:ext cx="12192000" cy="6858000"/>
          </a:xfrm>
          <a:prstGeom prst="rect">
            <a:avLst/>
          </a:prstGeom>
        </p:spPr>
      </p:pic>
      <p:sp>
        <p:nvSpPr>
          <p:cNvPr id="2" name="Title 1"/>
          <p:cNvSpPr>
            <a:spLocks noGrp="1"/>
          </p:cNvSpPr>
          <p:nvPr>
            <p:ph type="ctrTitle"/>
          </p:nvPr>
        </p:nvSpPr>
        <p:spPr>
          <a:xfrm>
            <a:off x="1524000" y="1122363"/>
            <a:ext cx="9144000" cy="2387600"/>
          </a:xfrm>
        </p:spPr>
        <p:txBody>
          <a:bodyPr anchor="b">
            <a:normAutofit/>
          </a:bodyPr>
          <a:lstStyle>
            <a:lvl1pPr algn="ctr">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7DA356DE-755D-4AE7-9671-BB841575E776}"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2CFBB-BDA6-4B32-AC7E-6D1B90D0CF53}" type="slidenum">
              <a:rPr lang="en-US" smtClean="0"/>
              <a:t>‹#›</a:t>
            </a:fld>
            <a:endParaRPr lang="en-US"/>
          </a:p>
        </p:txBody>
      </p:sp>
    </p:spTree>
    <p:extLst>
      <p:ext uri="{BB962C8B-B14F-4D97-AF65-F5344CB8AC3E}">
        <p14:creationId xmlns:p14="http://schemas.microsoft.com/office/powerpoint/2010/main" val="18044283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normAutofit/>
          </a:bodyPr>
          <a:lstStyle>
            <a:lvl1pPr>
              <a:defRPr sz="3200">
                <a:solidFill>
                  <a:srgbClr val="4CBCB5"/>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DA356DE-755D-4AE7-9671-BB841575E776}"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2CFBB-BDA6-4B32-AC7E-6D1B90D0CF53}" type="slidenum">
              <a:rPr lang="en-US" smtClean="0"/>
              <a:t>‹#›</a:t>
            </a:fld>
            <a:endParaRPr lang="en-US"/>
          </a:p>
        </p:txBody>
      </p:sp>
    </p:spTree>
    <p:extLst>
      <p:ext uri="{BB962C8B-B14F-4D97-AF65-F5344CB8AC3E}">
        <p14:creationId xmlns:p14="http://schemas.microsoft.com/office/powerpoint/2010/main" val="13648476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BC51BDA-3BA2-4A5A-83D4-FDA9252C53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66" y="0"/>
            <a:ext cx="12192000" cy="6858000"/>
          </a:xfrm>
          <a:prstGeom prst="rect">
            <a:avLst/>
          </a:prstGeom>
        </p:spPr>
      </p:pic>
      <p:sp>
        <p:nvSpPr>
          <p:cNvPr id="2" name="Title 1"/>
          <p:cNvSpPr>
            <a:spLocks noGrp="1"/>
          </p:cNvSpPr>
          <p:nvPr>
            <p:ph type="title"/>
          </p:nvPr>
        </p:nvSpPr>
        <p:spPr>
          <a:xfrm>
            <a:off x="831850" y="1709738"/>
            <a:ext cx="10515600" cy="2852737"/>
          </a:xfrm>
        </p:spPr>
        <p:txBody>
          <a:bodyPr vert="horz" lIns="91440" tIns="45720" rIns="91440" bIns="45720" rtlCol="0" anchor="b">
            <a:normAutofit/>
          </a:bodyPr>
          <a:lstStyle>
            <a:lvl1pPr>
              <a:defRPr lang="en-US" sz="2800">
                <a:solidFill>
                  <a:schemeClr val="bg1"/>
                </a:solidFill>
              </a:defRPr>
            </a:lvl1pPr>
          </a:lstStyle>
          <a:p>
            <a:pPr lvl="0" algn="ctr"/>
            <a:r>
              <a:rPr lang="en-US"/>
              <a:t>Click to edit Master title style</a:t>
            </a:r>
          </a:p>
        </p:txBody>
      </p:sp>
      <p:sp>
        <p:nvSpPr>
          <p:cNvPr id="3" name="Text Placeholder 2"/>
          <p:cNvSpPr>
            <a:spLocks noGrp="1"/>
          </p:cNvSpPr>
          <p:nvPr>
            <p:ph type="body" idx="1"/>
          </p:nvPr>
        </p:nvSpPr>
        <p:spPr>
          <a:xfrm>
            <a:off x="831850" y="4589463"/>
            <a:ext cx="10515600" cy="1500187"/>
          </a:xfrm>
        </p:spPr>
        <p:txBody>
          <a:bodyPr vert="horz" lIns="91440" tIns="45720" rIns="91440" bIns="45720" rtlCol="0">
            <a:normAutofit/>
          </a:bodyPr>
          <a:lstStyle>
            <a:lvl1pPr>
              <a:defRPr lang="en-US" sz="1800" smtClean="0">
                <a:solidFill>
                  <a:schemeClr val="bg2"/>
                </a:solidFill>
              </a:defRPr>
            </a:lvl1pPr>
          </a:lstStyle>
          <a:p>
            <a:pPr marL="0" lvl="0" indent="0" algn="ctr">
              <a:buNone/>
            </a:pPr>
            <a:r>
              <a:rPr lang="en-US"/>
              <a:t>Click to edit Master text styles</a:t>
            </a:r>
          </a:p>
        </p:txBody>
      </p:sp>
      <p:sp>
        <p:nvSpPr>
          <p:cNvPr id="4" name="Date Placeholder 3"/>
          <p:cNvSpPr>
            <a:spLocks noGrp="1"/>
          </p:cNvSpPr>
          <p:nvPr>
            <p:ph type="dt" sz="half" idx="10"/>
          </p:nvPr>
        </p:nvSpPr>
        <p:spPr/>
        <p:txBody>
          <a:bodyPr/>
          <a:lstStyle/>
          <a:p>
            <a:fld id="{7DA356DE-755D-4AE7-9671-BB841575E776}"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2CFBB-BDA6-4B32-AC7E-6D1B90D0CF53}" type="slidenum">
              <a:rPr lang="en-US" smtClean="0"/>
              <a:t>‹#›</a:t>
            </a:fld>
            <a:endParaRPr lang="en-US"/>
          </a:p>
        </p:txBody>
      </p:sp>
    </p:spTree>
    <p:extLst>
      <p:ext uri="{BB962C8B-B14F-4D97-AF65-F5344CB8AC3E}">
        <p14:creationId xmlns:p14="http://schemas.microsoft.com/office/powerpoint/2010/main" val="2391724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4400" y="410368"/>
            <a:ext cx="10515600" cy="1325563"/>
          </a:xfrm>
        </p:spPr>
        <p:txBody>
          <a:bodyPr vert="horz" lIns="91440" tIns="45720" rIns="91440" bIns="45720" rtlCol="0" anchor="ctr">
            <a:normAutofit/>
          </a:bodyPr>
          <a:lstStyle>
            <a:lvl1pPr>
              <a:defRPr lang="en-US" sz="3200" dirty="0">
                <a:solidFill>
                  <a:srgbClr val="4CBCB5"/>
                </a:solidFill>
              </a:defRPr>
            </a:lvl1pPr>
          </a:lstStyle>
          <a:p>
            <a:pPr lvl="0"/>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sz="2400"/>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Arial" panose="020B0604020202020204" pitchFamily="34" charset="0"/>
                <a:ea typeface="+mn-ea"/>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sz="2400"/>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Arial" panose="020B0604020202020204" pitchFamily="34" charset="0"/>
                <a:ea typeface="+mn-ea"/>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DA356DE-755D-4AE7-9671-BB841575E776}" type="datetimeFigureOut">
              <a:rPr lang="en-US" smtClean="0"/>
              <a:t>2/28/2019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E2CFBB-BDA6-4B32-AC7E-6D1B90D0CF53}" type="slidenum">
              <a:rPr lang="en-US" smtClean="0"/>
              <a:t>‹#›</a:t>
            </a:fld>
            <a:endParaRPr lang="en-US"/>
          </a:p>
        </p:txBody>
      </p:sp>
    </p:spTree>
    <p:extLst>
      <p:ext uri="{BB962C8B-B14F-4D97-AF65-F5344CB8AC3E}">
        <p14:creationId xmlns:p14="http://schemas.microsoft.com/office/powerpoint/2010/main" val="1020902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vert="horz" lIns="91440" tIns="45720" rIns="91440" bIns="45720" rtlCol="0" anchor="ctr">
            <a:normAutofit/>
          </a:bodyPr>
          <a:lstStyle>
            <a:lvl1pPr>
              <a:defRPr lang="en-US" sz="3200" dirty="0">
                <a:solidFill>
                  <a:srgbClr val="4CBCB5"/>
                </a:solidFill>
              </a:defRPr>
            </a:lvl1pPr>
          </a:lstStyle>
          <a:p>
            <a:pPr lvl="0"/>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sz="20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sz="20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7DA356DE-755D-4AE7-9671-BB841575E776}" type="datetimeFigureOut">
              <a:rPr lang="en-US" smtClean="0"/>
              <a:t>2/28/2019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E2CFBB-BDA6-4B32-AC7E-6D1B90D0CF53}" type="slidenum">
              <a:rPr lang="en-US" smtClean="0"/>
              <a:t>‹#›</a:t>
            </a:fld>
            <a:endParaRPr lang="en-US"/>
          </a:p>
        </p:txBody>
      </p:sp>
    </p:spTree>
    <p:extLst>
      <p:ext uri="{BB962C8B-B14F-4D97-AF65-F5344CB8AC3E}">
        <p14:creationId xmlns:p14="http://schemas.microsoft.com/office/powerpoint/2010/main" val="14404042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vert="horz" lIns="91440" tIns="45720" rIns="91440" bIns="45720" rtlCol="0" anchor="ctr">
            <a:normAutofit/>
          </a:bodyPr>
          <a:lstStyle>
            <a:lvl1pPr>
              <a:defRPr lang="en-US" sz="3200">
                <a:solidFill>
                  <a:srgbClr val="4CBCB5"/>
                </a:solidFill>
              </a:defRPr>
            </a:lvl1pPr>
          </a:lstStyle>
          <a:p>
            <a:pPr lvl="0"/>
            <a:r>
              <a:rPr lang="en-US"/>
              <a:t>Click to edit Master title style</a:t>
            </a:r>
          </a:p>
        </p:txBody>
      </p:sp>
      <p:sp>
        <p:nvSpPr>
          <p:cNvPr id="3" name="Date Placeholder 2"/>
          <p:cNvSpPr>
            <a:spLocks noGrp="1"/>
          </p:cNvSpPr>
          <p:nvPr>
            <p:ph type="dt" sz="half" idx="10"/>
          </p:nvPr>
        </p:nvSpPr>
        <p:spPr/>
        <p:txBody>
          <a:bodyPr/>
          <a:lstStyle/>
          <a:p>
            <a:fld id="{7DA356DE-755D-4AE7-9671-BB841575E776}" type="datetimeFigureOut">
              <a:rPr lang="en-US" smtClean="0"/>
              <a:t>2/28/2019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E2CFBB-BDA6-4B32-AC7E-6D1B90D0CF53}" type="slidenum">
              <a:rPr lang="en-US" smtClean="0"/>
              <a:t>‹#›</a:t>
            </a:fld>
            <a:endParaRPr lang="en-US"/>
          </a:p>
        </p:txBody>
      </p:sp>
    </p:spTree>
    <p:extLst>
      <p:ext uri="{BB962C8B-B14F-4D97-AF65-F5344CB8AC3E}">
        <p14:creationId xmlns:p14="http://schemas.microsoft.com/office/powerpoint/2010/main" val="41997601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7DA356DE-755D-4AE7-9671-BB841575E776}" type="datetimeFigureOut">
              <a:rPr lang="en-US" smtClean="0"/>
              <a:t>2/28/2019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E2CFBB-BDA6-4B32-AC7E-6D1B90D0CF53}" type="slidenum">
              <a:rPr lang="en-US" smtClean="0"/>
              <a:t>‹#›</a:t>
            </a:fld>
            <a:endParaRPr lang="en-US"/>
          </a:p>
        </p:txBody>
      </p:sp>
    </p:spTree>
    <p:extLst>
      <p:ext uri="{BB962C8B-B14F-4D97-AF65-F5344CB8AC3E}">
        <p14:creationId xmlns:p14="http://schemas.microsoft.com/office/powerpoint/2010/main" val="1535398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vert="horz" lIns="91440" tIns="45720" rIns="91440" bIns="45720" rtlCol="0" anchor="ctr">
            <a:normAutofit/>
          </a:bodyPr>
          <a:lstStyle>
            <a:lvl1pPr>
              <a:defRPr lang="en-US" sz="3200">
                <a:solidFill>
                  <a:srgbClr val="4CBCB5"/>
                </a:solidFill>
              </a:defRPr>
            </a:lvl1pPr>
          </a:lstStyle>
          <a:p>
            <a:pPr lvl="0"/>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A356DE-755D-4AE7-9671-BB841575E776}" type="datetimeFigureOut">
              <a:rPr lang="en-US" smtClean="0"/>
              <a:t>2/28/2019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E2CFBB-BDA6-4B32-AC7E-6D1B90D0CF53}" type="slidenum">
              <a:rPr lang="en-US" smtClean="0"/>
              <a:t>‹#›</a:t>
            </a:fld>
            <a:endParaRPr lang="en-US"/>
          </a:p>
        </p:txBody>
      </p:sp>
    </p:spTree>
    <p:extLst>
      <p:ext uri="{BB962C8B-B14F-4D97-AF65-F5344CB8AC3E}">
        <p14:creationId xmlns:p14="http://schemas.microsoft.com/office/powerpoint/2010/main" val="4171454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112B2C-3846-4DC7-801E-39AE9D3A8E27}"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AF169-5B76-4A7B-9E1E-FAABE8A5781D}" type="slidenum">
              <a:rPr lang="en-US" smtClean="0"/>
              <a:t>‹#›</a:t>
            </a:fld>
            <a:endParaRPr lang="en-US"/>
          </a:p>
        </p:txBody>
      </p:sp>
    </p:spTree>
    <p:extLst>
      <p:ext uri="{BB962C8B-B14F-4D97-AF65-F5344CB8AC3E}">
        <p14:creationId xmlns:p14="http://schemas.microsoft.com/office/powerpoint/2010/main" val="30500707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vert="horz" lIns="91440" tIns="45720" rIns="91440" bIns="45720" rtlCol="0" anchor="ctr">
            <a:normAutofit/>
          </a:bodyPr>
          <a:lstStyle>
            <a:lvl1pPr>
              <a:defRPr lang="en-US" sz="3200">
                <a:solidFill>
                  <a:srgbClr val="4CBCB5"/>
                </a:solidFill>
              </a:defRPr>
            </a:lvl1pPr>
          </a:lstStyle>
          <a:p>
            <a:pPr lvl="0"/>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A356DE-755D-4AE7-9671-BB841575E776}" type="datetimeFigureOut">
              <a:rPr lang="en-US" smtClean="0"/>
              <a:t>2/28/2019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E2CFBB-BDA6-4B32-AC7E-6D1B90D0CF53}" type="slidenum">
              <a:rPr lang="en-US" smtClean="0"/>
              <a:t>‹#›</a:t>
            </a:fld>
            <a:endParaRPr lang="en-US"/>
          </a:p>
        </p:txBody>
      </p:sp>
    </p:spTree>
    <p:extLst>
      <p:ext uri="{BB962C8B-B14F-4D97-AF65-F5344CB8AC3E}">
        <p14:creationId xmlns:p14="http://schemas.microsoft.com/office/powerpoint/2010/main" val="21840732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vert="horz" lIns="91440" tIns="45720" rIns="91440" bIns="45720" rtlCol="0" anchor="ctr">
            <a:normAutofit/>
          </a:bodyPr>
          <a:lstStyle>
            <a:lvl1pPr>
              <a:defRPr lang="en-US" sz="3200">
                <a:solidFill>
                  <a:srgbClr val="4CBCB5"/>
                </a:solidFill>
              </a:defRPr>
            </a:lvl1pPr>
          </a:lstStyle>
          <a:p>
            <a:pPr lvl="0"/>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A356DE-755D-4AE7-9671-BB841575E776}"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2CFBB-BDA6-4B32-AC7E-6D1B90D0CF53}" type="slidenum">
              <a:rPr lang="en-US" smtClean="0"/>
              <a:t>‹#›</a:t>
            </a:fld>
            <a:endParaRPr lang="en-US"/>
          </a:p>
        </p:txBody>
      </p:sp>
    </p:spTree>
    <p:extLst>
      <p:ext uri="{BB962C8B-B14F-4D97-AF65-F5344CB8AC3E}">
        <p14:creationId xmlns:p14="http://schemas.microsoft.com/office/powerpoint/2010/main" val="13758358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365125"/>
            <a:ext cx="2628900" cy="5811838"/>
          </a:xfrm>
        </p:spPr>
        <p:txBody>
          <a:bodyPr vert="eaVert"/>
          <a:lstStyle>
            <a:lvl1pPr>
              <a:defRPr>
                <a:solidFill>
                  <a:srgbClr val="4CBCB5"/>
                </a:solidFill>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A356DE-755D-4AE7-9671-BB841575E776}"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2CFBB-BDA6-4B32-AC7E-6D1B90D0CF53}" type="slidenum">
              <a:rPr lang="en-US" smtClean="0"/>
              <a:t>‹#›</a:t>
            </a:fld>
            <a:endParaRPr lang="en-US"/>
          </a:p>
        </p:txBody>
      </p:sp>
    </p:spTree>
    <p:extLst>
      <p:ext uri="{BB962C8B-B14F-4D97-AF65-F5344CB8AC3E}">
        <p14:creationId xmlns:p14="http://schemas.microsoft.com/office/powerpoint/2010/main" val="15645305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BDEC99-C8BC-4DC4-BEDD-A7CF250B4E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66" y="0"/>
            <a:ext cx="12192000" cy="6858000"/>
          </a:xfrm>
          <a:prstGeom prst="rect">
            <a:avLst/>
          </a:prstGeom>
        </p:spPr>
      </p:pic>
      <p:sp>
        <p:nvSpPr>
          <p:cNvPr id="2" name="Title 1"/>
          <p:cNvSpPr>
            <a:spLocks noGrp="1"/>
          </p:cNvSpPr>
          <p:nvPr>
            <p:ph type="ctrTitle"/>
          </p:nvPr>
        </p:nvSpPr>
        <p:spPr>
          <a:xfrm>
            <a:off x="1524000" y="1122363"/>
            <a:ext cx="9144000" cy="2387600"/>
          </a:xfrm>
        </p:spPr>
        <p:txBody>
          <a:bodyPr anchor="b">
            <a:normAutofit/>
          </a:bodyPr>
          <a:lstStyle>
            <a:lvl1pPr algn="ctr">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7DA356DE-755D-4AE7-9671-BB841575E776}"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2CFBB-BDA6-4B32-AC7E-6D1B90D0CF53}" type="slidenum">
              <a:rPr lang="en-US" smtClean="0"/>
              <a:t>‹#›</a:t>
            </a:fld>
            <a:endParaRPr lang="en-US"/>
          </a:p>
        </p:txBody>
      </p:sp>
    </p:spTree>
    <p:extLst>
      <p:ext uri="{BB962C8B-B14F-4D97-AF65-F5344CB8AC3E}">
        <p14:creationId xmlns:p14="http://schemas.microsoft.com/office/powerpoint/2010/main" val="7686015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normAutofit/>
          </a:bodyPr>
          <a:lstStyle>
            <a:lvl1pPr>
              <a:defRPr sz="3200">
                <a:solidFill>
                  <a:srgbClr val="4CBCB5"/>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lvl3pPr>
              <a:defRPr sz="20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DA356DE-755D-4AE7-9671-BB841575E776}"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2CFBB-BDA6-4B32-AC7E-6D1B90D0CF53}" type="slidenum">
              <a:rPr lang="en-US" smtClean="0"/>
              <a:t>‹#›</a:t>
            </a:fld>
            <a:endParaRPr lang="en-US"/>
          </a:p>
        </p:txBody>
      </p:sp>
    </p:spTree>
    <p:extLst>
      <p:ext uri="{BB962C8B-B14F-4D97-AF65-F5344CB8AC3E}">
        <p14:creationId xmlns:p14="http://schemas.microsoft.com/office/powerpoint/2010/main" val="40376192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BC51BDA-3BA2-4A5A-83D4-FDA9252C53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366" y="0"/>
            <a:ext cx="12192000" cy="6858000"/>
          </a:xfrm>
          <a:prstGeom prst="rect">
            <a:avLst/>
          </a:prstGeom>
        </p:spPr>
      </p:pic>
      <p:sp>
        <p:nvSpPr>
          <p:cNvPr id="2" name="Title 1"/>
          <p:cNvSpPr>
            <a:spLocks noGrp="1"/>
          </p:cNvSpPr>
          <p:nvPr>
            <p:ph type="title"/>
          </p:nvPr>
        </p:nvSpPr>
        <p:spPr>
          <a:xfrm>
            <a:off x="831850" y="1709738"/>
            <a:ext cx="10515600" cy="2852737"/>
          </a:xfrm>
        </p:spPr>
        <p:txBody>
          <a:bodyPr vert="horz" lIns="91440" tIns="45720" rIns="91440" bIns="45720" rtlCol="0" anchor="b">
            <a:normAutofit/>
          </a:bodyPr>
          <a:lstStyle>
            <a:lvl1pPr>
              <a:defRPr lang="en-US" sz="2800">
                <a:solidFill>
                  <a:schemeClr val="bg1"/>
                </a:solidFill>
              </a:defRPr>
            </a:lvl1pPr>
          </a:lstStyle>
          <a:p>
            <a:pPr lvl="0" algn="ctr"/>
            <a:r>
              <a:rPr lang="en-US"/>
              <a:t>Click to edit Master title style</a:t>
            </a:r>
          </a:p>
        </p:txBody>
      </p:sp>
      <p:sp>
        <p:nvSpPr>
          <p:cNvPr id="3" name="Text Placeholder 2"/>
          <p:cNvSpPr>
            <a:spLocks noGrp="1"/>
          </p:cNvSpPr>
          <p:nvPr>
            <p:ph type="body" idx="1"/>
          </p:nvPr>
        </p:nvSpPr>
        <p:spPr>
          <a:xfrm>
            <a:off x="831850" y="4589463"/>
            <a:ext cx="10515600" cy="1500187"/>
          </a:xfrm>
        </p:spPr>
        <p:txBody>
          <a:bodyPr vert="horz" lIns="91440" tIns="45720" rIns="91440" bIns="45720" rtlCol="0">
            <a:normAutofit/>
          </a:bodyPr>
          <a:lstStyle>
            <a:lvl1pPr>
              <a:defRPr lang="en-US" sz="1800" smtClean="0">
                <a:solidFill>
                  <a:schemeClr val="bg2"/>
                </a:solidFill>
              </a:defRPr>
            </a:lvl1pPr>
          </a:lstStyle>
          <a:p>
            <a:pPr marL="0" lvl="0" indent="0" algn="ctr">
              <a:buNone/>
            </a:pPr>
            <a:r>
              <a:rPr lang="en-US"/>
              <a:t>Click to edit Master text styles</a:t>
            </a:r>
          </a:p>
        </p:txBody>
      </p:sp>
      <p:sp>
        <p:nvSpPr>
          <p:cNvPr id="4" name="Date Placeholder 3"/>
          <p:cNvSpPr>
            <a:spLocks noGrp="1"/>
          </p:cNvSpPr>
          <p:nvPr>
            <p:ph type="dt" sz="half" idx="10"/>
          </p:nvPr>
        </p:nvSpPr>
        <p:spPr/>
        <p:txBody>
          <a:bodyPr/>
          <a:lstStyle/>
          <a:p>
            <a:fld id="{7DA356DE-755D-4AE7-9671-BB841575E776}"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2CFBB-BDA6-4B32-AC7E-6D1B90D0CF53}" type="slidenum">
              <a:rPr lang="en-US" smtClean="0"/>
              <a:t>‹#›</a:t>
            </a:fld>
            <a:endParaRPr lang="en-US"/>
          </a:p>
        </p:txBody>
      </p:sp>
    </p:spTree>
    <p:extLst>
      <p:ext uri="{BB962C8B-B14F-4D97-AF65-F5344CB8AC3E}">
        <p14:creationId xmlns:p14="http://schemas.microsoft.com/office/powerpoint/2010/main" val="40032265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4400" y="410368"/>
            <a:ext cx="10515600" cy="1325563"/>
          </a:xfrm>
        </p:spPr>
        <p:txBody>
          <a:bodyPr vert="horz" lIns="91440" tIns="45720" rIns="91440" bIns="45720" rtlCol="0" anchor="ctr">
            <a:normAutofit/>
          </a:bodyPr>
          <a:lstStyle>
            <a:lvl1pPr>
              <a:defRPr lang="en-US" sz="3200" dirty="0">
                <a:solidFill>
                  <a:srgbClr val="4CBCB5"/>
                </a:solidFill>
              </a:defRPr>
            </a:lvl1pPr>
          </a:lstStyle>
          <a:p>
            <a:pPr lvl="0"/>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sz="2400"/>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Arial" panose="020B0604020202020204" pitchFamily="34" charset="0"/>
                <a:ea typeface="+mn-ea"/>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sz="2400"/>
            </a:lvl1pPr>
            <a:lvl2pPr marL="6858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2000" kern="1200" dirty="0" smtClean="0">
                <a:solidFill>
                  <a:schemeClr val="tx1"/>
                </a:solidFill>
                <a:latin typeface="Arial" panose="020B0604020202020204" pitchFamily="34" charset="0"/>
                <a:ea typeface="+mn-ea"/>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DA356DE-755D-4AE7-9671-BB841575E776}" type="datetimeFigureOut">
              <a:rPr lang="en-US" smtClean="0"/>
              <a:t>2/28/2019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E2CFBB-BDA6-4B32-AC7E-6D1B90D0CF53}" type="slidenum">
              <a:rPr lang="en-US" smtClean="0"/>
              <a:t>‹#›</a:t>
            </a:fld>
            <a:endParaRPr lang="en-US"/>
          </a:p>
        </p:txBody>
      </p:sp>
    </p:spTree>
    <p:extLst>
      <p:ext uri="{BB962C8B-B14F-4D97-AF65-F5344CB8AC3E}">
        <p14:creationId xmlns:p14="http://schemas.microsoft.com/office/powerpoint/2010/main" val="4930834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365125"/>
            <a:ext cx="10515600" cy="1325563"/>
          </a:xfrm>
        </p:spPr>
        <p:txBody>
          <a:bodyPr vert="horz" lIns="91440" tIns="45720" rIns="91440" bIns="45720" rtlCol="0" anchor="ctr">
            <a:normAutofit/>
          </a:bodyPr>
          <a:lstStyle>
            <a:lvl1pPr>
              <a:defRPr lang="en-US" sz="3200" dirty="0">
                <a:solidFill>
                  <a:srgbClr val="4CBCB5"/>
                </a:solidFill>
              </a:defRPr>
            </a:lvl1pPr>
          </a:lstStyle>
          <a:p>
            <a:pPr lvl="0"/>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sz="20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sz="2000"/>
            </a:lvl1pPr>
            <a:lvl2pPr>
              <a:defRPr sz="1800"/>
            </a:lvl2pPr>
            <a:lvl3pPr>
              <a:defRPr sz="18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7DA356DE-755D-4AE7-9671-BB841575E776}" type="datetimeFigureOut">
              <a:rPr lang="en-US" smtClean="0"/>
              <a:t>2/28/2019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E2CFBB-BDA6-4B32-AC7E-6D1B90D0CF53}" type="slidenum">
              <a:rPr lang="en-US" smtClean="0"/>
              <a:t>‹#›</a:t>
            </a:fld>
            <a:endParaRPr lang="en-US"/>
          </a:p>
        </p:txBody>
      </p:sp>
    </p:spTree>
    <p:extLst>
      <p:ext uri="{BB962C8B-B14F-4D97-AF65-F5344CB8AC3E}">
        <p14:creationId xmlns:p14="http://schemas.microsoft.com/office/powerpoint/2010/main" val="5391726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vert="horz" lIns="91440" tIns="45720" rIns="91440" bIns="45720" rtlCol="0" anchor="ctr">
            <a:normAutofit/>
          </a:bodyPr>
          <a:lstStyle>
            <a:lvl1pPr>
              <a:defRPr lang="en-US" sz="3200">
                <a:solidFill>
                  <a:srgbClr val="4CBCB5"/>
                </a:solidFill>
              </a:defRPr>
            </a:lvl1pPr>
          </a:lstStyle>
          <a:p>
            <a:pPr lvl="0"/>
            <a:r>
              <a:rPr lang="en-US"/>
              <a:t>Click to edit Master title style</a:t>
            </a:r>
          </a:p>
        </p:txBody>
      </p:sp>
      <p:sp>
        <p:nvSpPr>
          <p:cNvPr id="3" name="Date Placeholder 2"/>
          <p:cNvSpPr>
            <a:spLocks noGrp="1"/>
          </p:cNvSpPr>
          <p:nvPr>
            <p:ph type="dt" sz="half" idx="10"/>
          </p:nvPr>
        </p:nvSpPr>
        <p:spPr/>
        <p:txBody>
          <a:bodyPr/>
          <a:lstStyle/>
          <a:p>
            <a:fld id="{7DA356DE-755D-4AE7-9671-BB841575E776}" type="datetimeFigureOut">
              <a:rPr lang="en-US" smtClean="0"/>
              <a:t>2/28/2019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E2CFBB-BDA6-4B32-AC7E-6D1B90D0CF53}" type="slidenum">
              <a:rPr lang="en-US" smtClean="0"/>
              <a:t>‹#›</a:t>
            </a:fld>
            <a:endParaRPr lang="en-US"/>
          </a:p>
        </p:txBody>
      </p:sp>
    </p:spTree>
    <p:extLst>
      <p:ext uri="{BB962C8B-B14F-4D97-AF65-F5344CB8AC3E}">
        <p14:creationId xmlns:p14="http://schemas.microsoft.com/office/powerpoint/2010/main" val="27543053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7DA356DE-755D-4AE7-9671-BB841575E776}" type="datetimeFigureOut">
              <a:rPr lang="en-US" smtClean="0"/>
              <a:t>2/28/2019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E2CFBB-BDA6-4B32-AC7E-6D1B90D0CF53}" type="slidenum">
              <a:rPr lang="en-US" smtClean="0"/>
              <a:t>‹#›</a:t>
            </a:fld>
            <a:endParaRPr lang="en-US"/>
          </a:p>
        </p:txBody>
      </p:sp>
    </p:spTree>
    <p:extLst>
      <p:ext uri="{BB962C8B-B14F-4D97-AF65-F5344CB8AC3E}">
        <p14:creationId xmlns:p14="http://schemas.microsoft.com/office/powerpoint/2010/main" val="227539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A112B2C-3846-4DC7-801E-39AE9D3A8E27}"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2AF169-5B76-4A7B-9E1E-FAABE8A5781D}" type="slidenum">
              <a:rPr lang="en-US" smtClean="0"/>
              <a:t>‹#›</a:t>
            </a:fld>
            <a:endParaRPr lang="en-US"/>
          </a:p>
        </p:txBody>
      </p:sp>
    </p:spTree>
    <p:extLst>
      <p:ext uri="{BB962C8B-B14F-4D97-AF65-F5344CB8AC3E}">
        <p14:creationId xmlns:p14="http://schemas.microsoft.com/office/powerpoint/2010/main" val="26877656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vert="horz" lIns="91440" tIns="45720" rIns="91440" bIns="45720" rtlCol="0" anchor="ctr">
            <a:normAutofit/>
          </a:bodyPr>
          <a:lstStyle>
            <a:lvl1pPr>
              <a:defRPr lang="en-US" sz="3200">
                <a:solidFill>
                  <a:srgbClr val="4CBCB5"/>
                </a:solidFill>
              </a:defRPr>
            </a:lvl1pPr>
          </a:lstStyle>
          <a:p>
            <a:pPr lvl="0"/>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A356DE-755D-4AE7-9671-BB841575E776}" type="datetimeFigureOut">
              <a:rPr lang="en-US" smtClean="0"/>
              <a:t>2/28/2019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E2CFBB-BDA6-4B32-AC7E-6D1B90D0CF53}" type="slidenum">
              <a:rPr lang="en-US" smtClean="0"/>
              <a:t>‹#›</a:t>
            </a:fld>
            <a:endParaRPr lang="en-US"/>
          </a:p>
        </p:txBody>
      </p:sp>
    </p:spTree>
    <p:extLst>
      <p:ext uri="{BB962C8B-B14F-4D97-AF65-F5344CB8AC3E}">
        <p14:creationId xmlns:p14="http://schemas.microsoft.com/office/powerpoint/2010/main" val="3968262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839788" y="457200"/>
            <a:ext cx="3932237" cy="1600200"/>
          </a:xfrm>
        </p:spPr>
        <p:txBody>
          <a:bodyPr vert="horz" lIns="91440" tIns="45720" rIns="91440" bIns="45720" rtlCol="0" anchor="ctr">
            <a:normAutofit/>
          </a:bodyPr>
          <a:lstStyle>
            <a:lvl1pPr>
              <a:defRPr lang="en-US" sz="3200">
                <a:solidFill>
                  <a:srgbClr val="4CBCB5"/>
                </a:solidFill>
              </a:defRPr>
            </a:lvl1pPr>
          </a:lstStyle>
          <a:p>
            <a:pPr lvl="0"/>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A356DE-755D-4AE7-9671-BB841575E776}" type="datetimeFigureOut">
              <a:rPr lang="en-US" smtClean="0"/>
              <a:t>2/28/2019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E2CFBB-BDA6-4B32-AC7E-6D1B90D0CF53}" type="slidenum">
              <a:rPr lang="en-US" smtClean="0"/>
              <a:t>‹#›</a:t>
            </a:fld>
            <a:endParaRPr lang="en-US"/>
          </a:p>
        </p:txBody>
      </p:sp>
    </p:spTree>
    <p:extLst>
      <p:ext uri="{BB962C8B-B14F-4D97-AF65-F5344CB8AC3E}">
        <p14:creationId xmlns:p14="http://schemas.microsoft.com/office/powerpoint/2010/main" val="41823866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vert="horz" lIns="91440" tIns="45720" rIns="91440" bIns="45720" rtlCol="0" anchor="ctr">
            <a:normAutofit/>
          </a:bodyPr>
          <a:lstStyle>
            <a:lvl1pPr>
              <a:defRPr lang="en-US" sz="3200">
                <a:solidFill>
                  <a:srgbClr val="4CBCB5"/>
                </a:solidFill>
              </a:defRPr>
            </a:lvl1pPr>
          </a:lstStyle>
          <a:p>
            <a:pPr lvl="0"/>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A356DE-755D-4AE7-9671-BB841575E776}"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2CFBB-BDA6-4B32-AC7E-6D1B90D0CF53}" type="slidenum">
              <a:rPr lang="en-US" smtClean="0"/>
              <a:t>‹#›</a:t>
            </a:fld>
            <a:endParaRPr lang="en-US"/>
          </a:p>
        </p:txBody>
      </p:sp>
    </p:spTree>
    <p:extLst>
      <p:ext uri="{BB962C8B-B14F-4D97-AF65-F5344CB8AC3E}">
        <p14:creationId xmlns:p14="http://schemas.microsoft.com/office/powerpoint/2010/main" val="37964099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365125"/>
            <a:ext cx="2628900" cy="5811838"/>
          </a:xfrm>
        </p:spPr>
        <p:txBody>
          <a:bodyPr vert="eaVert"/>
          <a:lstStyle>
            <a:lvl1pPr>
              <a:defRPr>
                <a:solidFill>
                  <a:srgbClr val="4CBCB5"/>
                </a:solidFill>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DA356DE-755D-4AE7-9671-BB841575E776}"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E2CFBB-BDA6-4B32-AC7E-6D1B90D0CF53}" type="slidenum">
              <a:rPr lang="en-US" smtClean="0"/>
              <a:t>‹#›</a:t>
            </a:fld>
            <a:endParaRPr lang="en-US"/>
          </a:p>
        </p:txBody>
      </p:sp>
    </p:spTree>
    <p:extLst>
      <p:ext uri="{BB962C8B-B14F-4D97-AF65-F5344CB8AC3E}">
        <p14:creationId xmlns:p14="http://schemas.microsoft.com/office/powerpoint/2010/main" val="999123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A112B2C-3846-4DC7-801E-39AE9D3A8E27}" type="datetimeFigureOut">
              <a:rPr lang="en-US" smtClean="0"/>
              <a:t>2/28/2019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2AF169-5B76-4A7B-9E1E-FAABE8A5781D}" type="slidenum">
              <a:rPr lang="en-US" smtClean="0"/>
              <a:t>‹#›</a:t>
            </a:fld>
            <a:endParaRPr lang="en-US"/>
          </a:p>
        </p:txBody>
      </p:sp>
    </p:spTree>
    <p:extLst>
      <p:ext uri="{BB962C8B-B14F-4D97-AF65-F5344CB8AC3E}">
        <p14:creationId xmlns:p14="http://schemas.microsoft.com/office/powerpoint/2010/main" val="1162112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A112B2C-3846-4DC7-801E-39AE9D3A8E27}" type="datetimeFigureOut">
              <a:rPr lang="en-US" smtClean="0"/>
              <a:t>2/28/2019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2AF169-5B76-4A7B-9E1E-FAABE8A5781D}" type="slidenum">
              <a:rPr lang="en-US" smtClean="0"/>
              <a:t>‹#›</a:t>
            </a:fld>
            <a:endParaRPr lang="en-US"/>
          </a:p>
        </p:txBody>
      </p:sp>
    </p:spTree>
    <p:extLst>
      <p:ext uri="{BB962C8B-B14F-4D97-AF65-F5344CB8AC3E}">
        <p14:creationId xmlns:p14="http://schemas.microsoft.com/office/powerpoint/2010/main" val="2567412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A112B2C-3846-4DC7-801E-39AE9D3A8E27}" type="datetimeFigureOut">
              <a:rPr lang="en-US" smtClean="0"/>
              <a:t>2/28/2019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2AF169-5B76-4A7B-9E1E-FAABE8A5781D}" type="slidenum">
              <a:rPr lang="en-US" smtClean="0"/>
              <a:t>‹#›</a:t>
            </a:fld>
            <a:endParaRPr lang="en-US"/>
          </a:p>
        </p:txBody>
      </p:sp>
    </p:spTree>
    <p:extLst>
      <p:ext uri="{BB962C8B-B14F-4D97-AF65-F5344CB8AC3E}">
        <p14:creationId xmlns:p14="http://schemas.microsoft.com/office/powerpoint/2010/main" val="2962184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112B2C-3846-4DC7-801E-39AE9D3A8E27}" type="datetimeFigureOut">
              <a:rPr lang="en-US" smtClean="0"/>
              <a:t>2/28/2019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2AF169-5B76-4A7B-9E1E-FAABE8A5781D}" type="slidenum">
              <a:rPr lang="en-US" smtClean="0"/>
              <a:t>‹#›</a:t>
            </a:fld>
            <a:endParaRPr lang="en-US"/>
          </a:p>
        </p:txBody>
      </p:sp>
    </p:spTree>
    <p:extLst>
      <p:ext uri="{BB962C8B-B14F-4D97-AF65-F5344CB8AC3E}">
        <p14:creationId xmlns:p14="http://schemas.microsoft.com/office/powerpoint/2010/main" val="1499232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A112B2C-3846-4DC7-801E-39AE9D3A8E27}" type="datetimeFigureOut">
              <a:rPr lang="en-US" smtClean="0"/>
              <a:t>2/28/2019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2AF169-5B76-4A7B-9E1E-FAABE8A5781D}" type="slidenum">
              <a:rPr lang="en-US" smtClean="0"/>
              <a:t>‹#›</a:t>
            </a:fld>
            <a:endParaRPr lang="en-US"/>
          </a:p>
        </p:txBody>
      </p:sp>
    </p:spTree>
    <p:extLst>
      <p:ext uri="{BB962C8B-B14F-4D97-AF65-F5344CB8AC3E}">
        <p14:creationId xmlns:p14="http://schemas.microsoft.com/office/powerpoint/2010/main" val="1853982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A112B2C-3846-4DC7-801E-39AE9D3A8E27}" type="datetimeFigureOut">
              <a:rPr lang="en-US" smtClean="0"/>
              <a:t>2/28/2019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2AF169-5B76-4A7B-9E1E-FAABE8A5781D}" type="slidenum">
              <a:rPr lang="en-US" smtClean="0"/>
              <a:t>‹#›</a:t>
            </a:fld>
            <a:endParaRPr lang="en-US"/>
          </a:p>
        </p:txBody>
      </p:sp>
    </p:spTree>
    <p:extLst>
      <p:ext uri="{BB962C8B-B14F-4D97-AF65-F5344CB8AC3E}">
        <p14:creationId xmlns:p14="http://schemas.microsoft.com/office/powerpoint/2010/main" val="1716768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112B2C-3846-4DC7-801E-39AE9D3A8E27}" type="datetimeFigureOut">
              <a:rPr lang="en-US" smtClean="0"/>
              <a:t>2/28/2019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2AF169-5B76-4A7B-9E1E-FAABE8A5781D}" type="slidenum">
              <a:rPr lang="en-US" smtClean="0"/>
              <a:t>‹#›</a:t>
            </a:fld>
            <a:endParaRPr lang="en-US"/>
          </a:p>
        </p:txBody>
      </p:sp>
      <p:sp>
        <p:nvSpPr>
          <p:cNvPr id="7" name="MSIPCMContentMarking" descr="{&quot;HashCode&quot;:-1589698058,&quot;Placement&quot;:&quot;Footer&quot;}"/>
          <p:cNvSpPr txBox="1"/>
          <p:nvPr userDrawn="1"/>
        </p:nvSpPr>
        <p:spPr>
          <a:xfrm>
            <a:off x="0" y="6561475"/>
            <a:ext cx="1981607" cy="296525"/>
          </a:xfrm>
          <a:prstGeom prst="rect">
            <a:avLst/>
          </a:prstGeom>
          <a:noFill/>
        </p:spPr>
        <p:txBody>
          <a:bodyPr vert="horz" wrap="square" lIns="0" tIns="0" rIns="0" bIns="0" rtlCol="0" anchor="ctr" anchorCtr="1">
            <a:spAutoFit/>
          </a:bodyPr>
          <a:lstStyle/>
          <a:p>
            <a:pPr algn="l">
              <a:spcBef>
                <a:spcPts val="0"/>
              </a:spcBef>
              <a:spcAft>
                <a:spcPts val="0"/>
              </a:spcAft>
            </a:pPr>
            <a:r>
              <a:rPr lang="en-US" sz="1200" smtClean="0">
                <a:solidFill>
                  <a:srgbClr val="C0C0C0"/>
                </a:solidFill>
                <a:latin typeface="Calibri" panose="020F0502020204030204" pitchFamily="34" charset="0"/>
              </a:rPr>
              <a:t>HİZMETE ÖZEL - INTERNAL</a:t>
            </a:r>
            <a:endParaRPr lang="en-US" sz="1200">
              <a:solidFill>
                <a:srgbClr val="C0C0C0"/>
              </a:solidFill>
              <a:latin typeface="Calibri" panose="020F0502020204030204" pitchFamily="34" charset="0"/>
            </a:endParaRPr>
          </a:p>
        </p:txBody>
      </p:sp>
    </p:spTree>
    <p:extLst>
      <p:ext uri="{BB962C8B-B14F-4D97-AF65-F5344CB8AC3E}">
        <p14:creationId xmlns:p14="http://schemas.microsoft.com/office/powerpoint/2010/main" val="2254987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A356DE-755D-4AE7-9671-BB841575E776}" type="datetimeFigureOut">
              <a:rPr lang="en-US" smtClean="0"/>
              <a:t>2/28/2019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E2CFBB-BDA6-4B32-AC7E-6D1B90D0CF53}" type="slidenum">
              <a:rPr lang="en-US" smtClean="0"/>
              <a:t>‹#›</a:t>
            </a:fld>
            <a:endParaRPr lang="en-US"/>
          </a:p>
        </p:txBody>
      </p:sp>
      <p:sp>
        <p:nvSpPr>
          <p:cNvPr id="7" name="MSIPCMContentMarking" descr="{&quot;HashCode&quot;:-1589698058,&quot;Placement&quot;:&quot;Footer&quot;}"/>
          <p:cNvSpPr txBox="1"/>
          <p:nvPr userDrawn="1"/>
        </p:nvSpPr>
        <p:spPr>
          <a:xfrm>
            <a:off x="0" y="6561475"/>
            <a:ext cx="1981607" cy="296525"/>
          </a:xfrm>
          <a:prstGeom prst="rect">
            <a:avLst/>
          </a:prstGeom>
          <a:noFill/>
        </p:spPr>
        <p:txBody>
          <a:bodyPr vert="horz" wrap="square" lIns="0" tIns="0" rIns="0" bIns="0" rtlCol="0" anchor="ctr" anchorCtr="1">
            <a:spAutoFit/>
          </a:bodyPr>
          <a:lstStyle/>
          <a:p>
            <a:pPr algn="l">
              <a:spcBef>
                <a:spcPts val="0"/>
              </a:spcBef>
              <a:spcAft>
                <a:spcPts val="0"/>
              </a:spcAft>
            </a:pPr>
            <a:r>
              <a:rPr lang="en-US" sz="1200" smtClean="0">
                <a:solidFill>
                  <a:srgbClr val="C0C0C0"/>
                </a:solidFill>
                <a:latin typeface="Calibri" panose="020F0502020204030204" pitchFamily="34" charset="0"/>
              </a:rPr>
              <a:t>HİZMETE ÖZEL - INTERNAL</a:t>
            </a:r>
            <a:endParaRPr lang="en-US" sz="1200">
              <a:solidFill>
                <a:srgbClr val="C0C0C0"/>
              </a:solidFill>
              <a:latin typeface="Calibri" panose="020F0502020204030204" pitchFamily="34" charset="0"/>
            </a:endParaRPr>
          </a:p>
        </p:txBody>
      </p:sp>
    </p:spTree>
    <p:extLst>
      <p:ext uri="{BB962C8B-B14F-4D97-AF65-F5344CB8AC3E}">
        <p14:creationId xmlns:p14="http://schemas.microsoft.com/office/powerpoint/2010/main" val="37155874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A356DE-755D-4AE7-9671-BB841575E776}" type="datetimeFigureOut">
              <a:rPr lang="en-US" smtClean="0"/>
              <a:t>2/28/2019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E2CFBB-BDA6-4B32-AC7E-6D1B90D0CF53}" type="slidenum">
              <a:rPr lang="en-US" smtClean="0"/>
              <a:t>‹#›</a:t>
            </a:fld>
            <a:endParaRPr lang="en-US"/>
          </a:p>
        </p:txBody>
      </p:sp>
      <p:sp>
        <p:nvSpPr>
          <p:cNvPr id="7" name="MSIPCMContentMarking" descr="{&quot;HashCode&quot;:-1589698058,&quot;Placement&quot;:&quot;Footer&quot;}"/>
          <p:cNvSpPr txBox="1"/>
          <p:nvPr userDrawn="1"/>
        </p:nvSpPr>
        <p:spPr>
          <a:xfrm>
            <a:off x="0" y="6561475"/>
            <a:ext cx="1981607" cy="296525"/>
          </a:xfrm>
          <a:prstGeom prst="rect">
            <a:avLst/>
          </a:prstGeom>
          <a:noFill/>
        </p:spPr>
        <p:txBody>
          <a:bodyPr vert="horz" wrap="square" lIns="0" tIns="0" rIns="0" bIns="0" rtlCol="0" anchor="ctr" anchorCtr="1">
            <a:spAutoFit/>
          </a:bodyPr>
          <a:lstStyle/>
          <a:p>
            <a:pPr algn="l">
              <a:spcBef>
                <a:spcPts val="0"/>
              </a:spcBef>
              <a:spcAft>
                <a:spcPts val="0"/>
              </a:spcAft>
            </a:pPr>
            <a:r>
              <a:rPr lang="en-US" sz="1200" smtClean="0">
                <a:solidFill>
                  <a:srgbClr val="C0C0C0"/>
                </a:solidFill>
                <a:latin typeface="Calibri" panose="020F0502020204030204" pitchFamily="34" charset="0"/>
              </a:rPr>
              <a:t>HİZMETE ÖZEL - INTERNAL</a:t>
            </a:r>
            <a:endParaRPr lang="en-US" sz="1200">
              <a:solidFill>
                <a:srgbClr val="C0C0C0"/>
              </a:solidFill>
              <a:latin typeface="Calibri" panose="020F0502020204030204" pitchFamily="34" charset="0"/>
            </a:endParaRPr>
          </a:p>
        </p:txBody>
      </p:sp>
    </p:spTree>
    <p:extLst>
      <p:ext uri="{BB962C8B-B14F-4D97-AF65-F5344CB8AC3E}">
        <p14:creationId xmlns:p14="http://schemas.microsoft.com/office/powerpoint/2010/main" val="1229800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hutterstock_v17152783_2.mp4">
            <a:extLst>
              <a:ext uri="{FF2B5EF4-FFF2-40B4-BE49-F238E27FC236}">
                <a16:creationId xmlns:a16="http://schemas.microsoft.com/office/drawing/2014/main" id="{A966637E-C2C4-5849-BA61-82051D0C6546}"/>
              </a:ext>
            </a:extLst>
          </p:cNvPr>
          <p:cNvPicPr>
            <a:picLocks/>
          </p:cNvPicPr>
          <p:nvPr>
            <a:videoFile r:link="rId2"/>
            <p:extLst>
              <p:ext uri="{DAA4B4D4-6D71-4841-9C94-3DE7FCFB9230}">
                <p14:media xmlns:p14="http://schemas.microsoft.com/office/powerpoint/2010/main" r:embed="rId1"/>
              </p:ext>
            </p:extLst>
          </p:nvPr>
        </p:nvPicPr>
        <p:blipFill rotWithShape="1">
          <a:blip r:embed="rId4">
            <a:duotone>
              <a:prstClr val="black"/>
              <a:srgbClr val="3E99A9">
                <a:tint val="45000"/>
                <a:satMod val="400000"/>
              </a:srgbClr>
            </a:duotone>
            <a:lum bright="-12000" contrast="29000"/>
            <a:extLst/>
          </a:blip>
          <a:srcRect/>
          <a:stretch/>
        </p:blipFill>
        <p:spPr>
          <a:xfrm>
            <a:off x="-64655" y="0"/>
            <a:ext cx="12284364" cy="6858000"/>
          </a:xfrm>
          <a:prstGeom prst="rect">
            <a:avLst/>
          </a:prstGeom>
          <a:ln w="12700">
            <a:miter lim="400000"/>
          </a:ln>
        </p:spPr>
      </p:pic>
      <p:pic>
        <p:nvPicPr>
          <p:cNvPr id="9" name="cerceve.beyaz.2.pdf">
            <a:extLst>
              <a:ext uri="{FF2B5EF4-FFF2-40B4-BE49-F238E27FC236}">
                <a16:creationId xmlns:a16="http://schemas.microsoft.com/office/drawing/2014/main" id="{250B285A-4F5D-7246-B809-EAF3266EF07D}"/>
              </a:ext>
            </a:extLst>
          </p:cNvPr>
          <p:cNvPicPr>
            <a:picLocks noChangeAspect="1"/>
          </p:cNvPicPr>
          <p:nvPr/>
        </p:nvPicPr>
        <p:blipFill>
          <a:blip r:embed="rId5">
            <a:extLst/>
          </a:blip>
          <a:stretch>
            <a:fillRect/>
          </a:stretch>
        </p:blipFill>
        <p:spPr>
          <a:xfrm>
            <a:off x="154713" y="360415"/>
            <a:ext cx="11802157" cy="6151583"/>
          </a:xfrm>
          <a:prstGeom prst="rect">
            <a:avLst/>
          </a:prstGeom>
          <a:ln w="12700">
            <a:miter lim="400000"/>
          </a:ln>
        </p:spPr>
      </p:pic>
      <p:pic>
        <p:nvPicPr>
          <p:cNvPr id="3" name="Picture 2" descr="A picture containing object, clock&#10;&#10;Description generated with high confidence">
            <a:extLst>
              <a:ext uri="{FF2B5EF4-FFF2-40B4-BE49-F238E27FC236}">
                <a16:creationId xmlns:a16="http://schemas.microsoft.com/office/drawing/2014/main" id="{24668937-1D56-4C2D-853C-84BD352CBB4C}"/>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91318" y="2419374"/>
            <a:ext cx="2243768" cy="860077"/>
          </a:xfrm>
          <a:prstGeom prst="rect">
            <a:avLst/>
          </a:prstGeom>
          <a:ln>
            <a:noFill/>
          </a:ln>
          <a:effectLst>
            <a:outerShdw blurRad="149987" dist="7620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20" name="Shape 120"/>
          <p:cNvSpPr/>
          <p:nvPr/>
        </p:nvSpPr>
        <p:spPr>
          <a:xfrm>
            <a:off x="978763" y="3298495"/>
            <a:ext cx="10874983" cy="1785104"/>
          </a:xfrm>
          <a:prstGeom prst="rect">
            <a:avLst/>
          </a:prstGeom>
          <a:ln w="12700">
            <a:noFill/>
            <a:miter lim="4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C572A759-6A51-4108-AA02-DFA0A04FC94B}">
              <ma14:wrappingTextBoxFlag xmlns:ma14="http://schemas.microsoft.com/office/mac/drawingml/2011/main" xmlns="" val="1"/>
            </a:ext>
          </a:extLst>
        </p:spPr>
        <p:txBody>
          <a:bodyPr wrap="square" lIns="22860" rIns="22860">
            <a:spAutoFit/>
          </a:bodyPr>
          <a:lstStyle>
            <a:lvl1pPr algn="l" defTabSz="457200">
              <a:defRPr sz="5500">
                <a:solidFill>
                  <a:srgbClr val="FFFFFF"/>
                </a:solidFill>
                <a:latin typeface="Arial"/>
                <a:ea typeface="Arial"/>
                <a:cs typeface="Arial"/>
                <a:sym typeface="Arial"/>
              </a:defRPr>
            </a:lvl1pPr>
          </a:lstStyle>
          <a:p>
            <a:pPr algn="ctr"/>
            <a:r>
              <a:rPr lang="en-US" sz="5400" dirty="0" smtClean="0"/>
              <a:t>Customer</a:t>
            </a:r>
            <a:r>
              <a:rPr lang="tr-TR" sz="5400" dirty="0" smtClean="0"/>
              <a:t> </a:t>
            </a:r>
            <a:r>
              <a:rPr lang="en-US" sz="5400" dirty="0" smtClean="0"/>
              <a:t>Satisfaction</a:t>
            </a:r>
            <a:r>
              <a:rPr lang="tr-TR" sz="5400" dirty="0" smtClean="0"/>
              <a:t> </a:t>
            </a:r>
            <a:r>
              <a:rPr lang="tr-TR" sz="5400" dirty="0"/>
              <a:t>on Software </a:t>
            </a:r>
            <a:r>
              <a:rPr lang="en-US" sz="5400" dirty="0" smtClean="0"/>
              <a:t>Projects</a:t>
            </a:r>
            <a:endParaRPr lang="en-US" sz="5400" dirty="0"/>
          </a:p>
        </p:txBody>
      </p:sp>
      <p:sp>
        <p:nvSpPr>
          <p:cNvPr id="121" name="Shape 121"/>
          <p:cNvSpPr/>
          <p:nvPr/>
        </p:nvSpPr>
        <p:spPr>
          <a:xfrm>
            <a:off x="978764" y="4464837"/>
            <a:ext cx="46231" cy="430887"/>
          </a:xfrm>
          <a:prstGeom prst="rect">
            <a:avLst/>
          </a:prstGeom>
          <a:ln w="12700">
            <a:miter lim="400000"/>
          </a:ln>
          <a:effectLst>
            <a:outerShdw blurRad="50800" dist="38100" dir="2700000" algn="tl" rotWithShape="0">
              <a:prstClr val="black">
                <a:alpha val="40000"/>
              </a:prstClr>
            </a:outerShdw>
          </a:effectLst>
          <a:extLst>
            <a:ext uri="{C572A759-6A51-4108-AA02-DFA0A04FC94B}">
              <ma14:wrappingTextBoxFlag xmlns:ma14="http://schemas.microsoft.com/office/mac/drawingml/2011/main" xmlns="" val="1"/>
            </a:ext>
          </a:extLst>
        </p:spPr>
        <p:txBody>
          <a:bodyPr wrap="none" lIns="22860" rIns="22860">
            <a:spAutoFit/>
          </a:bodyPr>
          <a:lstStyle>
            <a:lvl1pPr algn="l" defTabSz="457200">
              <a:defRPr sz="2400">
                <a:solidFill>
                  <a:srgbClr val="FFFFFF"/>
                </a:solidFill>
                <a:latin typeface="Arial"/>
                <a:ea typeface="Arial"/>
                <a:cs typeface="Arial"/>
                <a:sym typeface="Arial"/>
              </a:defRPr>
            </a:lvl1pPr>
          </a:lstStyle>
          <a:p>
            <a:endParaRPr sz="2200" dirty="0"/>
          </a:p>
        </p:txBody>
      </p:sp>
    </p:spTree>
    <p:extLst>
      <p:ext uri="{BB962C8B-B14F-4D97-AF65-F5344CB8AC3E}">
        <p14:creationId xmlns:p14="http://schemas.microsoft.com/office/powerpoint/2010/main" val="2558604477"/>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"Yes But" </a:t>
            </a:r>
            <a:r>
              <a:rPr lang="en-US" b="1" dirty="0" smtClean="0"/>
              <a:t>Syndrome</a:t>
            </a:r>
            <a:endParaRPr lang="en-US" b="1" dirty="0"/>
          </a:p>
        </p:txBody>
      </p:sp>
      <p:sp>
        <p:nvSpPr>
          <p:cNvPr id="3" name="Content Placeholder 2"/>
          <p:cNvSpPr>
            <a:spLocks noGrp="1"/>
          </p:cNvSpPr>
          <p:nvPr>
            <p:ph idx="1"/>
          </p:nvPr>
        </p:nvSpPr>
        <p:spPr/>
        <p:txBody>
          <a:bodyPr/>
          <a:lstStyle/>
          <a:p>
            <a:pPr marL="0" indent="0">
              <a:buNone/>
            </a:pPr>
            <a:r>
              <a:rPr lang="en-US" dirty="0"/>
              <a:t>A friend asks you for advice about a problem she's having, and every suggestion or idea you offer is met with "Yes, but that won't work for me because . . </a:t>
            </a:r>
            <a:r>
              <a:rPr lang="en-US" dirty="0" smtClean="0"/>
              <a:t>.</a:t>
            </a:r>
            <a:r>
              <a:rPr lang="en-US" dirty="0"/>
              <a:t> "</a:t>
            </a:r>
            <a:endParaRPr lang="tr-TR" dirty="0" smtClean="0"/>
          </a:p>
          <a:p>
            <a:pPr marL="0" indent="0">
              <a:buNone/>
            </a:pPr>
            <a:endParaRPr lang="tr-TR" dirty="0" smtClean="0"/>
          </a:p>
          <a:p>
            <a:pPr marL="0" indent="0">
              <a:buNone/>
            </a:pPr>
            <a:r>
              <a:rPr lang="en-US" dirty="0"/>
              <a:t>You've had the experience? I'm sure you have. I think we all have. </a:t>
            </a:r>
            <a:endParaRPr lang="tr-TR" dirty="0" smtClean="0"/>
          </a:p>
          <a:p>
            <a:pPr marL="0" indent="0">
              <a:buNone/>
            </a:pPr>
            <a:r>
              <a:rPr lang="en-US" dirty="0" smtClean="0"/>
              <a:t>Sometimes </a:t>
            </a:r>
            <a:r>
              <a:rPr lang="en-US" dirty="0"/>
              <a:t>it happens in a one on one situation with a friend or colleague, and sometimes in a bigger arena like at a meeting at work where there is a brainstorming session to help solve a problem, and the suggestions are shut down as fast as they come up.</a:t>
            </a:r>
            <a:endParaRPr lang="tr-TR" dirty="0"/>
          </a:p>
          <a:p>
            <a:pPr marL="0" indent="0">
              <a:buNone/>
            </a:pPr>
            <a:endParaRPr lang="en-US" dirty="0"/>
          </a:p>
        </p:txBody>
      </p:sp>
    </p:spTree>
    <p:extLst>
      <p:ext uri="{BB962C8B-B14F-4D97-AF65-F5344CB8AC3E}">
        <p14:creationId xmlns:p14="http://schemas.microsoft.com/office/powerpoint/2010/main" val="38915277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"Yes But" </a:t>
            </a:r>
            <a:r>
              <a:rPr lang="en-US" b="1" dirty="0" smtClean="0"/>
              <a:t>Syndrome</a:t>
            </a:r>
            <a:endParaRPr lang="en-US" b="1" dirty="0"/>
          </a:p>
        </p:txBody>
      </p:sp>
      <p:sp>
        <p:nvSpPr>
          <p:cNvPr id="3" name="Content Placeholder 2"/>
          <p:cNvSpPr>
            <a:spLocks noGrp="1"/>
          </p:cNvSpPr>
          <p:nvPr>
            <p:ph idx="1"/>
          </p:nvPr>
        </p:nvSpPr>
        <p:spPr/>
        <p:txBody>
          <a:bodyPr/>
          <a:lstStyle/>
          <a:p>
            <a:pPr marL="0" indent="0">
              <a:buNone/>
            </a:pPr>
            <a:r>
              <a:rPr lang="en-US" b="1" dirty="0"/>
              <a:t>The "yes but" syndrome is fear in disguise. </a:t>
            </a:r>
            <a:endParaRPr lang="tr-TR" b="1" dirty="0" smtClean="0"/>
          </a:p>
          <a:p>
            <a:endParaRPr lang="tr-TR" dirty="0" smtClean="0"/>
          </a:p>
          <a:p>
            <a:r>
              <a:rPr lang="en-US" dirty="0" smtClean="0"/>
              <a:t>Fear </a:t>
            </a:r>
            <a:r>
              <a:rPr lang="en-US" dirty="0"/>
              <a:t>of stepping out of your comfort zone, </a:t>
            </a:r>
            <a:endParaRPr lang="tr-TR" dirty="0" smtClean="0"/>
          </a:p>
          <a:p>
            <a:r>
              <a:rPr lang="tr-TR" dirty="0"/>
              <a:t>F</a:t>
            </a:r>
            <a:r>
              <a:rPr lang="en-US" dirty="0" smtClean="0"/>
              <a:t>ear </a:t>
            </a:r>
            <a:r>
              <a:rPr lang="en-US" dirty="0"/>
              <a:t>of trying something new or different, </a:t>
            </a:r>
            <a:endParaRPr lang="tr-TR" dirty="0" smtClean="0"/>
          </a:p>
          <a:p>
            <a:r>
              <a:rPr lang="tr-TR" dirty="0"/>
              <a:t>F</a:t>
            </a:r>
            <a:r>
              <a:rPr lang="en-US" dirty="0" smtClean="0"/>
              <a:t>ear </a:t>
            </a:r>
            <a:r>
              <a:rPr lang="en-US" dirty="0"/>
              <a:t>that the problem won't be solved and so you prevent it from being solved, or fear of success in some cases.</a:t>
            </a:r>
          </a:p>
        </p:txBody>
      </p:sp>
    </p:spTree>
    <p:extLst>
      <p:ext uri="{BB962C8B-B14F-4D97-AF65-F5344CB8AC3E}">
        <p14:creationId xmlns:p14="http://schemas.microsoft.com/office/powerpoint/2010/main" val="13644183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a:t>H</a:t>
            </a:r>
            <a:r>
              <a:rPr lang="en-US" b="1" dirty="0" smtClean="0"/>
              <a:t>ow To</a:t>
            </a:r>
            <a:r>
              <a:rPr lang="tr-TR" b="1" dirty="0" smtClean="0"/>
              <a:t> </a:t>
            </a:r>
            <a:r>
              <a:rPr lang="tr-TR" b="1" dirty="0"/>
              <a:t>H</a:t>
            </a:r>
            <a:r>
              <a:rPr lang="en-US" b="1" dirty="0" smtClean="0"/>
              <a:t>andle </a:t>
            </a:r>
            <a:r>
              <a:rPr lang="tr-TR" b="1" dirty="0"/>
              <a:t>I</a:t>
            </a:r>
            <a:r>
              <a:rPr lang="en-US" b="1" dirty="0" smtClean="0"/>
              <a:t>t</a:t>
            </a:r>
            <a:r>
              <a:rPr lang="tr-TR" b="1" dirty="0" smtClean="0"/>
              <a:t> On </a:t>
            </a:r>
            <a:r>
              <a:rPr lang="en-US" b="1" dirty="0" smtClean="0"/>
              <a:t>Behalf</a:t>
            </a:r>
            <a:r>
              <a:rPr lang="tr-TR" b="1" dirty="0" smtClean="0"/>
              <a:t> Of </a:t>
            </a:r>
            <a:r>
              <a:rPr lang="en-US" b="1" dirty="0" smtClean="0"/>
              <a:t>Customer</a:t>
            </a:r>
            <a:r>
              <a:rPr lang="tr-TR" b="1" dirty="0" smtClean="0"/>
              <a:t>?</a:t>
            </a:r>
            <a:endParaRPr lang="en-US" b="1" dirty="0"/>
          </a:p>
        </p:txBody>
      </p:sp>
      <p:sp>
        <p:nvSpPr>
          <p:cNvPr id="3" name="Content Placeholder 2"/>
          <p:cNvSpPr>
            <a:spLocks noGrp="1"/>
          </p:cNvSpPr>
          <p:nvPr>
            <p:ph idx="1"/>
          </p:nvPr>
        </p:nvSpPr>
        <p:spPr/>
        <p:txBody>
          <a:bodyPr/>
          <a:lstStyle/>
          <a:p>
            <a:r>
              <a:rPr lang="en-US" altLang="en-US" dirty="0" smtClean="0"/>
              <a:t>In </a:t>
            </a:r>
            <a:r>
              <a:rPr lang="en-US" altLang="en-US" dirty="0"/>
              <a:t>so doing, we elicit the "Yes, But" response early, and we then can begin to invest the majority of our development efforts in software that has already passed the "Yes, But" test.</a:t>
            </a:r>
          </a:p>
          <a:p>
            <a:pPr marL="0" indent="0">
              <a:buNone/>
            </a:pPr>
            <a:endParaRPr lang="en-US" dirty="0"/>
          </a:p>
        </p:txBody>
      </p:sp>
    </p:spTree>
    <p:extLst>
      <p:ext uri="{BB962C8B-B14F-4D97-AF65-F5344CB8AC3E}">
        <p14:creationId xmlns:p14="http://schemas.microsoft.com/office/powerpoint/2010/main" val="11805583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Listening doesn't mean </a:t>
            </a:r>
            <a:r>
              <a:rPr lang="en-US" b="1" dirty="0" smtClean="0"/>
              <a:t>agreement</a:t>
            </a:r>
            <a:endParaRPr lang="en-US" b="1" dirty="0"/>
          </a:p>
        </p:txBody>
      </p:sp>
      <p:sp>
        <p:nvSpPr>
          <p:cNvPr id="3" name="Content Placeholder 2"/>
          <p:cNvSpPr>
            <a:spLocks noGrp="1"/>
          </p:cNvSpPr>
          <p:nvPr>
            <p:ph idx="1"/>
          </p:nvPr>
        </p:nvSpPr>
        <p:spPr/>
        <p:txBody>
          <a:bodyPr/>
          <a:lstStyle/>
          <a:p>
            <a:pPr marL="0" indent="0">
              <a:buNone/>
            </a:pPr>
            <a:r>
              <a:rPr lang="en-US" dirty="0"/>
              <a:t>Hearing new ideas doesn't mean that you have to accept or use them. It just means that they are possibilities that could be helpful. Just take them and add them to the list of possibilities. No further action is required until and unless you decide to act on any of them.</a:t>
            </a:r>
          </a:p>
        </p:txBody>
      </p:sp>
    </p:spTree>
    <p:extLst>
      <p:ext uri="{BB962C8B-B14F-4D97-AF65-F5344CB8AC3E}">
        <p14:creationId xmlns:p14="http://schemas.microsoft.com/office/powerpoint/2010/main" val="23599030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Have an open </a:t>
            </a:r>
            <a:r>
              <a:rPr lang="en-US" b="1" dirty="0" smtClean="0"/>
              <a:t>mind</a:t>
            </a:r>
            <a:endParaRPr lang="en-US" b="1" dirty="0"/>
          </a:p>
        </p:txBody>
      </p:sp>
      <p:sp>
        <p:nvSpPr>
          <p:cNvPr id="3" name="Content Placeholder 2"/>
          <p:cNvSpPr>
            <a:spLocks noGrp="1"/>
          </p:cNvSpPr>
          <p:nvPr>
            <p:ph idx="1"/>
          </p:nvPr>
        </p:nvSpPr>
        <p:spPr/>
        <p:txBody>
          <a:bodyPr/>
          <a:lstStyle/>
          <a:p>
            <a:pPr marL="0" indent="0">
              <a:buNone/>
            </a:pPr>
            <a:r>
              <a:rPr lang="en-US" dirty="0"/>
              <a:t>In most cases, there is more than one solution to a problem or more than one way to look at something. Open yourself up to hearing as many possible ideas or solutions as you can without making immediate judgment on what will work. Avoid censoring. </a:t>
            </a:r>
            <a:endParaRPr lang="tr-TR" dirty="0" smtClean="0"/>
          </a:p>
          <a:p>
            <a:pPr marL="0" indent="0">
              <a:buNone/>
            </a:pPr>
            <a:endParaRPr lang="tr-TR" dirty="0"/>
          </a:p>
          <a:p>
            <a:pPr marL="0" indent="0">
              <a:buNone/>
            </a:pPr>
            <a:r>
              <a:rPr lang="en-US" dirty="0" smtClean="0"/>
              <a:t>Your </a:t>
            </a:r>
            <a:r>
              <a:rPr lang="en-US" dirty="0"/>
              <a:t>goal should be to hear as many possibilities and solutions as you can and just list them in your head, or on paper, for future consideration. You're not making decisions right now.</a:t>
            </a:r>
          </a:p>
        </p:txBody>
      </p:sp>
    </p:spTree>
    <p:extLst>
      <p:ext uri="{BB962C8B-B14F-4D97-AF65-F5344CB8AC3E}">
        <p14:creationId xmlns:p14="http://schemas.microsoft.com/office/powerpoint/2010/main" val="15041507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Allow time for </a:t>
            </a:r>
            <a:r>
              <a:rPr lang="en-US" b="1" dirty="0" smtClean="0"/>
              <a:t>decisions</a:t>
            </a:r>
            <a:endParaRPr lang="en-US" b="1" dirty="0"/>
          </a:p>
        </p:txBody>
      </p:sp>
      <p:sp>
        <p:nvSpPr>
          <p:cNvPr id="3" name="Content Placeholder 2"/>
          <p:cNvSpPr>
            <a:spLocks noGrp="1"/>
          </p:cNvSpPr>
          <p:nvPr>
            <p:ph idx="1"/>
          </p:nvPr>
        </p:nvSpPr>
        <p:spPr/>
        <p:txBody>
          <a:bodyPr>
            <a:normAutofit fontScale="92500"/>
          </a:bodyPr>
          <a:lstStyle/>
          <a:p>
            <a:pPr marL="0" indent="0">
              <a:buNone/>
            </a:pPr>
            <a:r>
              <a:rPr lang="en-US" dirty="0"/>
              <a:t>When you hear new ideas or someone offers a solution to a problem that seems kind of "out there," the default reaction is to dismiss it. This is a mistake. </a:t>
            </a:r>
            <a:endParaRPr lang="tr-TR" dirty="0" smtClean="0"/>
          </a:p>
          <a:p>
            <a:pPr marL="0" indent="0">
              <a:buNone/>
            </a:pPr>
            <a:endParaRPr lang="tr-TR" dirty="0"/>
          </a:p>
          <a:p>
            <a:pPr marL="0" indent="0">
              <a:buNone/>
            </a:pPr>
            <a:r>
              <a:rPr lang="en-US" dirty="0" smtClean="0"/>
              <a:t>Sometimes </a:t>
            </a:r>
            <a:r>
              <a:rPr lang="en-US" dirty="0"/>
              <a:t>those ideas end up being the best solutions. Take everything in and then let it sit. Our minds can work wonders if we allow the time necessary for all of the connections and patterns to come together to give us answers. </a:t>
            </a:r>
            <a:endParaRPr lang="tr-TR" dirty="0" smtClean="0"/>
          </a:p>
          <a:p>
            <a:pPr marL="0" indent="0">
              <a:buNone/>
            </a:pPr>
            <a:endParaRPr lang="tr-TR" dirty="0"/>
          </a:p>
          <a:p>
            <a:pPr marL="0" indent="0">
              <a:buNone/>
            </a:pPr>
            <a:r>
              <a:rPr lang="en-US" dirty="0" smtClean="0"/>
              <a:t>You </a:t>
            </a:r>
            <a:r>
              <a:rPr lang="en-US" dirty="0"/>
              <a:t>know how sometimes you struggle with a problem and then you sleep on it, and the answer appears in the morning? That's because the subconscious is working for you and connecting the dots you couldn't see initially. Allow time if you can before making snap decisions.</a:t>
            </a:r>
          </a:p>
        </p:txBody>
      </p:sp>
    </p:spTree>
    <p:extLst>
      <p:ext uri="{BB962C8B-B14F-4D97-AF65-F5344CB8AC3E}">
        <p14:creationId xmlns:p14="http://schemas.microsoft.com/office/powerpoint/2010/main" val="25640613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Check your fear at the </a:t>
            </a:r>
            <a:r>
              <a:rPr lang="en-US" b="1" dirty="0" smtClean="0"/>
              <a:t>door</a:t>
            </a:r>
            <a:endParaRPr lang="en-US" b="1" dirty="0"/>
          </a:p>
        </p:txBody>
      </p:sp>
      <p:sp>
        <p:nvSpPr>
          <p:cNvPr id="3" name="Content Placeholder 2"/>
          <p:cNvSpPr>
            <a:spLocks noGrp="1"/>
          </p:cNvSpPr>
          <p:nvPr>
            <p:ph idx="1"/>
          </p:nvPr>
        </p:nvSpPr>
        <p:spPr/>
        <p:txBody>
          <a:bodyPr/>
          <a:lstStyle/>
          <a:p>
            <a:pPr marL="0" indent="0">
              <a:buNone/>
            </a:pPr>
            <a:r>
              <a:rPr lang="en-US" dirty="0"/>
              <a:t>Fear is our worst enemy. It can be subtle. If you have a problem that feels urgent, you can become afraid that no solution will appear, and so you shut down any possibility without real consideration. </a:t>
            </a:r>
            <a:endParaRPr lang="tr-TR" dirty="0" smtClean="0"/>
          </a:p>
          <a:p>
            <a:pPr marL="0" indent="0">
              <a:buNone/>
            </a:pPr>
            <a:endParaRPr lang="tr-TR" dirty="0"/>
          </a:p>
          <a:p>
            <a:pPr marL="0" indent="0">
              <a:buNone/>
            </a:pPr>
            <a:r>
              <a:rPr lang="en-US" dirty="0" smtClean="0"/>
              <a:t>You </a:t>
            </a:r>
            <a:r>
              <a:rPr lang="en-US" dirty="0"/>
              <a:t>may also be afraid of branching out and trying something new. Actually, this occurs a lot. </a:t>
            </a:r>
            <a:endParaRPr lang="tr-TR" dirty="0" smtClean="0"/>
          </a:p>
          <a:p>
            <a:pPr marL="0" indent="0">
              <a:buNone/>
            </a:pPr>
            <a:endParaRPr lang="tr-TR" dirty="0"/>
          </a:p>
          <a:p>
            <a:pPr marL="0" indent="0">
              <a:buNone/>
            </a:pPr>
            <a:r>
              <a:rPr lang="en-US" dirty="0" smtClean="0"/>
              <a:t>People </a:t>
            </a:r>
            <a:r>
              <a:rPr lang="en-US" dirty="0"/>
              <a:t>love their comfort zones, even if they are constricting or dysfunctional. Ask yourself if fear is keeping you from hearing or trying different solutions that could be effective for you.</a:t>
            </a:r>
          </a:p>
        </p:txBody>
      </p:sp>
    </p:spTree>
    <p:extLst>
      <p:ext uri="{BB962C8B-B14F-4D97-AF65-F5344CB8AC3E}">
        <p14:creationId xmlns:p14="http://schemas.microsoft.com/office/powerpoint/2010/main" val="34063524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a:t>
            </a:r>
            <a:r>
              <a:rPr lang="tr-TR" b="1" dirty="0" smtClean="0"/>
              <a:t>D</a:t>
            </a:r>
            <a:r>
              <a:rPr lang="en-US" b="1" dirty="0" smtClean="0"/>
              <a:t>o </a:t>
            </a:r>
            <a:r>
              <a:rPr lang="tr-TR" b="1" dirty="0" smtClean="0"/>
              <a:t>W</a:t>
            </a:r>
            <a:r>
              <a:rPr lang="en-US" b="1" dirty="0" smtClean="0"/>
              <a:t>e </a:t>
            </a:r>
            <a:r>
              <a:rPr lang="tr-TR" b="1" dirty="0" smtClean="0"/>
              <a:t>M</a:t>
            </a:r>
            <a:r>
              <a:rPr lang="en-US" b="1" dirty="0" err="1" smtClean="0"/>
              <a:t>easure</a:t>
            </a:r>
            <a:r>
              <a:rPr lang="en-US" b="1" dirty="0" smtClean="0"/>
              <a:t> </a:t>
            </a:r>
            <a:r>
              <a:rPr lang="tr-TR" b="1" dirty="0" smtClean="0"/>
              <a:t>S</a:t>
            </a:r>
            <a:r>
              <a:rPr lang="en-US" b="1" dirty="0" err="1" smtClean="0"/>
              <a:t>atisfaction</a:t>
            </a:r>
            <a:r>
              <a:rPr lang="en-US" b="1" dirty="0"/>
              <a:t>?</a:t>
            </a:r>
            <a:endParaRPr lang="tr-TR" b="1" dirty="0"/>
          </a:p>
        </p:txBody>
      </p:sp>
      <p:sp>
        <p:nvSpPr>
          <p:cNvPr id="3" name="Content Placeholder 2"/>
          <p:cNvSpPr>
            <a:spLocks noGrp="1"/>
          </p:cNvSpPr>
          <p:nvPr>
            <p:ph idx="1"/>
          </p:nvPr>
        </p:nvSpPr>
        <p:spPr/>
        <p:txBody>
          <a:bodyPr/>
          <a:lstStyle/>
          <a:p>
            <a:pPr marL="0" indent="0">
              <a:buNone/>
            </a:pPr>
            <a:r>
              <a:rPr lang="en-US" dirty="0" smtClean="0"/>
              <a:t>These question </a:t>
            </a:r>
            <a:r>
              <a:rPr lang="tr-TR" dirty="0" smtClean="0"/>
              <a:t>is</a:t>
            </a:r>
            <a:r>
              <a:rPr lang="en-US" dirty="0" smtClean="0"/>
              <a:t> </a:t>
            </a:r>
            <a:r>
              <a:rPr lang="en-US" dirty="0"/>
              <a:t>not easy to answer, but thankfully there’s a very useful tool to guide us through them: the </a:t>
            </a:r>
            <a:r>
              <a:rPr lang="en-US" b="1" dirty="0"/>
              <a:t>Kano Model</a:t>
            </a:r>
            <a:r>
              <a:rPr lang="en-US" dirty="0"/>
              <a:t>.</a:t>
            </a:r>
          </a:p>
          <a:p>
            <a:endParaRPr lang="en-US" dirty="0"/>
          </a:p>
        </p:txBody>
      </p:sp>
    </p:spTree>
    <p:extLst>
      <p:ext uri="{BB962C8B-B14F-4D97-AF65-F5344CB8AC3E}">
        <p14:creationId xmlns:p14="http://schemas.microsoft.com/office/powerpoint/2010/main" val="41164481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smtClean="0"/>
              <a:t>Kano Model</a:t>
            </a:r>
            <a:endParaRPr lang="en-US" b="1" dirty="0"/>
          </a:p>
        </p:txBody>
      </p:sp>
      <p:sp>
        <p:nvSpPr>
          <p:cNvPr id="3" name="Content Placeholder 2"/>
          <p:cNvSpPr>
            <a:spLocks noGrp="1"/>
          </p:cNvSpPr>
          <p:nvPr>
            <p:ph idx="1"/>
          </p:nvPr>
        </p:nvSpPr>
        <p:spPr/>
        <p:txBody>
          <a:bodyPr/>
          <a:lstStyle/>
          <a:p>
            <a:r>
              <a:rPr lang="en-US" dirty="0"/>
              <a:t>Noriaki Kano, a Japanese researcher and consultant, published a paper in </a:t>
            </a:r>
            <a:r>
              <a:rPr lang="en-US" dirty="0" smtClean="0"/>
              <a:t>1984</a:t>
            </a:r>
            <a:r>
              <a:rPr lang="tr-TR" baseline="30000" dirty="0"/>
              <a:t> </a:t>
            </a:r>
            <a:r>
              <a:rPr lang="en-US" dirty="0" smtClean="0"/>
              <a:t>with </a:t>
            </a:r>
            <a:r>
              <a:rPr lang="en-US" dirty="0"/>
              <a:t>a set of ideas and techniques that help us determine our customers’ (and prospects’) </a:t>
            </a:r>
            <a:r>
              <a:rPr lang="en-US" dirty="0" smtClean="0"/>
              <a:t>satisfaction. </a:t>
            </a:r>
            <a:endParaRPr lang="tr-TR" dirty="0" smtClean="0"/>
          </a:p>
          <a:p>
            <a:r>
              <a:rPr lang="en-US" dirty="0" smtClean="0"/>
              <a:t>These </a:t>
            </a:r>
            <a:r>
              <a:rPr lang="en-US" dirty="0"/>
              <a:t>ideas are commonly called the </a:t>
            </a:r>
            <a:r>
              <a:rPr lang="en-US" i="1" dirty="0"/>
              <a:t>Kano Model</a:t>
            </a:r>
            <a:r>
              <a:rPr lang="en-US" dirty="0"/>
              <a:t> and are based upon the following premises</a:t>
            </a:r>
            <a:r>
              <a:rPr lang="en-US" dirty="0" smtClean="0"/>
              <a:t>:</a:t>
            </a:r>
            <a:endParaRPr lang="tr-TR" dirty="0" smtClean="0"/>
          </a:p>
          <a:p>
            <a:pPr marL="0" indent="0">
              <a:buNone/>
            </a:pPr>
            <a:endParaRPr lang="tr-TR" dirty="0" smtClean="0"/>
          </a:p>
          <a:p>
            <a:pPr lvl="1"/>
            <a:r>
              <a:rPr lang="en-US" dirty="0"/>
              <a:t>Customers’ </a:t>
            </a:r>
            <a:r>
              <a:rPr lang="en-US" b="1" dirty="0"/>
              <a:t>Satisfaction</a:t>
            </a:r>
            <a:r>
              <a:rPr lang="en-US" dirty="0"/>
              <a:t> with our product’s features depends on the </a:t>
            </a:r>
            <a:r>
              <a:rPr lang="en-US" b="1" dirty="0"/>
              <a:t>level of Functionality</a:t>
            </a:r>
            <a:r>
              <a:rPr lang="en-US" dirty="0"/>
              <a:t> that is provided (how much or how well they’re implemented);</a:t>
            </a:r>
          </a:p>
          <a:p>
            <a:pPr lvl="1"/>
            <a:r>
              <a:rPr lang="en-US" b="1" dirty="0"/>
              <a:t>Features can be classified into four categories</a:t>
            </a:r>
            <a:r>
              <a:rPr lang="en-US" dirty="0" smtClean="0"/>
              <a:t>;</a:t>
            </a:r>
            <a:endParaRPr lang="en-US" dirty="0"/>
          </a:p>
        </p:txBody>
      </p:sp>
    </p:spTree>
    <p:extLst>
      <p:ext uri="{BB962C8B-B14F-4D97-AF65-F5344CB8AC3E}">
        <p14:creationId xmlns:p14="http://schemas.microsoft.com/office/powerpoint/2010/main" val="10066980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Satisfaction vs </a:t>
            </a:r>
            <a:r>
              <a:rPr lang="en-US" b="1" dirty="0" smtClean="0"/>
              <a:t>Functionality</a:t>
            </a:r>
            <a:endParaRPr lang="en-US" dirty="0"/>
          </a:p>
        </p:txBody>
      </p:sp>
      <p:sp>
        <p:nvSpPr>
          <p:cNvPr id="3" name="Content Placeholder 2"/>
          <p:cNvSpPr>
            <a:spLocks noGrp="1"/>
          </p:cNvSpPr>
          <p:nvPr>
            <p:ph idx="1"/>
          </p:nvPr>
        </p:nvSpPr>
        <p:spPr/>
        <p:txBody>
          <a:bodyPr/>
          <a:lstStyle/>
          <a:p>
            <a:pPr marL="0" indent="0">
              <a:buNone/>
            </a:pPr>
            <a:r>
              <a:rPr lang="en-US" dirty="0"/>
              <a:t>It all starts with our goal: </a:t>
            </a:r>
            <a:r>
              <a:rPr lang="en-US" b="1" dirty="0"/>
              <a:t>Satisfaction</a:t>
            </a:r>
            <a:r>
              <a:rPr lang="en-US" dirty="0"/>
              <a:t>. Kano proposes a dimension that goes from total satisfaction (also called </a:t>
            </a:r>
            <a:r>
              <a:rPr lang="en-US" i="1" dirty="0"/>
              <a:t>Delight</a:t>
            </a:r>
            <a:r>
              <a:rPr lang="en-US" dirty="0"/>
              <a:t> and </a:t>
            </a:r>
            <a:r>
              <a:rPr lang="en-US" i="1" dirty="0"/>
              <a:t>Excitement</a:t>
            </a:r>
            <a:r>
              <a:rPr lang="en-US" dirty="0"/>
              <a:t>) to total dissatisfaction (or </a:t>
            </a:r>
            <a:r>
              <a:rPr lang="en-US" i="1" dirty="0"/>
              <a:t>Frustration</a:t>
            </a:r>
            <a:r>
              <a:rPr lang="en-US" dirty="0"/>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8750" y="3128389"/>
            <a:ext cx="2872361" cy="2872361"/>
          </a:xfrm>
          <a:prstGeom prst="rect">
            <a:avLst/>
          </a:prstGeom>
        </p:spPr>
      </p:pic>
    </p:spTree>
    <p:extLst>
      <p:ext uri="{BB962C8B-B14F-4D97-AF65-F5344CB8AC3E}">
        <p14:creationId xmlns:p14="http://schemas.microsoft.com/office/powerpoint/2010/main" val="39478610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625" y="365125"/>
            <a:ext cx="11401425" cy="1325563"/>
          </a:xfrm>
        </p:spPr>
        <p:txBody>
          <a:bodyPr/>
          <a:lstStyle/>
          <a:p>
            <a:r>
              <a:rPr lang="en-US" b="1" dirty="0" smtClean="0"/>
              <a:t>Importance</a:t>
            </a:r>
            <a:r>
              <a:rPr lang="tr-TR" b="1" dirty="0" smtClean="0"/>
              <a:t> of </a:t>
            </a:r>
            <a:r>
              <a:rPr lang="en-US" b="1" dirty="0" smtClean="0"/>
              <a:t>Customer</a:t>
            </a:r>
            <a:r>
              <a:rPr lang="tr-TR" b="1" dirty="0" smtClean="0"/>
              <a:t> </a:t>
            </a:r>
            <a:r>
              <a:rPr lang="en-US" b="1" dirty="0" smtClean="0"/>
              <a:t>Satisfaction</a:t>
            </a:r>
            <a:r>
              <a:rPr lang="tr-TR" b="1" dirty="0" smtClean="0"/>
              <a:t> in Software </a:t>
            </a:r>
            <a:r>
              <a:rPr lang="en-US" b="1" dirty="0" smtClean="0"/>
              <a:t>Projects</a:t>
            </a:r>
            <a:endParaRPr lang="en-US" b="1" dirty="0"/>
          </a:p>
        </p:txBody>
      </p:sp>
      <p:sp>
        <p:nvSpPr>
          <p:cNvPr id="3" name="Content Placeholder 2"/>
          <p:cNvSpPr>
            <a:spLocks noGrp="1"/>
          </p:cNvSpPr>
          <p:nvPr>
            <p:ph idx="1"/>
          </p:nvPr>
        </p:nvSpPr>
        <p:spPr/>
        <p:txBody>
          <a:bodyPr/>
          <a:lstStyle/>
          <a:p>
            <a:pPr marL="0" indent="0" algn="just">
              <a:buNone/>
            </a:pPr>
            <a:r>
              <a:rPr lang="en-US" dirty="0"/>
              <a:t>The least focused metrics in Project Management is Customer Satisfaction</a:t>
            </a:r>
            <a:r>
              <a:rPr lang="en-US" dirty="0" smtClean="0"/>
              <a:t>.</a:t>
            </a:r>
            <a:endParaRPr lang="tr-TR" dirty="0" smtClean="0"/>
          </a:p>
          <a:p>
            <a:pPr marL="0" indent="0" algn="just">
              <a:buNone/>
            </a:pPr>
            <a:endParaRPr lang="tr-TR" dirty="0"/>
          </a:p>
          <a:p>
            <a:pPr marL="0" indent="0" algn="just">
              <a:buNone/>
            </a:pPr>
            <a:r>
              <a:rPr lang="en-US" dirty="0" smtClean="0"/>
              <a:t>In </a:t>
            </a:r>
            <a:r>
              <a:rPr lang="en-US" dirty="0"/>
              <a:t>this digital disruption age and increasing competition, most of the </a:t>
            </a:r>
            <a:r>
              <a:rPr lang="tr-TR" dirty="0" smtClean="0"/>
              <a:t>companies</a:t>
            </a:r>
            <a:r>
              <a:rPr lang="en-US" dirty="0" smtClean="0"/>
              <a:t> </a:t>
            </a:r>
            <a:r>
              <a:rPr lang="en-US" dirty="0"/>
              <a:t>rush to complete the project at any cost. Even though you complete a project on time and cost, but customer satisfaction isn’t guaranteed</a:t>
            </a:r>
            <a:r>
              <a:rPr lang="en-US" dirty="0" smtClean="0"/>
              <a:t>.</a:t>
            </a:r>
            <a:endParaRPr lang="tr-TR" dirty="0" smtClean="0"/>
          </a:p>
          <a:p>
            <a:pPr marL="0" indent="0" algn="just">
              <a:buNone/>
            </a:pPr>
            <a:endParaRPr lang="tr-TR" dirty="0"/>
          </a:p>
          <a:p>
            <a:pPr marL="0" indent="0" algn="just">
              <a:buNone/>
            </a:pPr>
            <a:r>
              <a:rPr lang="en-US" dirty="0"/>
              <a:t>Then what is </a:t>
            </a:r>
            <a:r>
              <a:rPr lang="en-US" b="1" u="sng" dirty="0"/>
              <a:t>customer satisfaction</a:t>
            </a:r>
            <a:r>
              <a:rPr lang="en-US" dirty="0"/>
              <a:t>?</a:t>
            </a:r>
          </a:p>
        </p:txBody>
      </p:sp>
    </p:spTree>
    <p:extLst>
      <p:ext uri="{BB962C8B-B14F-4D97-AF65-F5344CB8AC3E}">
        <p14:creationId xmlns:p14="http://schemas.microsoft.com/office/powerpoint/2010/main" val="13454487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Satisfaction vs Functionality</a:t>
            </a:r>
            <a:endParaRPr lang="en-US" dirty="0"/>
          </a:p>
        </p:txBody>
      </p:sp>
      <p:sp>
        <p:nvSpPr>
          <p:cNvPr id="3" name="Content Placeholder 2"/>
          <p:cNvSpPr>
            <a:spLocks noGrp="1"/>
          </p:cNvSpPr>
          <p:nvPr>
            <p:ph idx="1"/>
          </p:nvPr>
        </p:nvSpPr>
        <p:spPr/>
        <p:txBody>
          <a:bodyPr/>
          <a:lstStyle/>
          <a:p>
            <a:pPr marL="0" indent="0">
              <a:buNone/>
            </a:pPr>
            <a:r>
              <a:rPr lang="en-US" dirty="0"/>
              <a:t>You might think that you’d always want to be at the top of that scale, </a:t>
            </a:r>
            <a:r>
              <a:rPr lang="en-US" dirty="0" smtClean="0"/>
              <a:t>right?</a:t>
            </a:r>
            <a:endParaRPr lang="tr-TR" dirty="0" smtClean="0"/>
          </a:p>
          <a:p>
            <a:pPr marL="0" indent="0">
              <a:buNone/>
            </a:pPr>
            <a:r>
              <a:rPr lang="tr-TR" u="sng" dirty="0"/>
              <a:t>I</a:t>
            </a:r>
            <a:r>
              <a:rPr lang="en-US" u="sng" dirty="0" smtClean="0"/>
              <a:t>t’s </a:t>
            </a:r>
            <a:r>
              <a:rPr lang="en-US" u="sng" dirty="0"/>
              <a:t>not possible.</a:t>
            </a:r>
          </a:p>
          <a:p>
            <a:pPr marL="0" indent="0">
              <a:buNone/>
            </a:pPr>
            <a:endParaRPr lang="tr-TR" dirty="0" smtClean="0"/>
          </a:p>
          <a:p>
            <a:pPr marL="0" indent="0">
              <a:buNone/>
            </a:pPr>
            <a:r>
              <a:rPr lang="en-US" dirty="0" smtClean="0"/>
              <a:t>That’s </a:t>
            </a:r>
            <a:r>
              <a:rPr lang="en-US" dirty="0"/>
              <a:t>where the </a:t>
            </a:r>
            <a:r>
              <a:rPr lang="en-US" b="1" dirty="0"/>
              <a:t>Functionality</a:t>
            </a:r>
            <a:r>
              <a:rPr lang="en-US" dirty="0"/>
              <a:t> comes in. </a:t>
            </a:r>
            <a:endParaRPr lang="tr-TR" dirty="0" smtClean="0"/>
          </a:p>
          <a:p>
            <a:pPr marL="0" indent="0">
              <a:buNone/>
            </a:pPr>
            <a:r>
              <a:rPr lang="en-US" dirty="0" smtClean="0"/>
              <a:t>Also </a:t>
            </a:r>
            <a:r>
              <a:rPr lang="en-US" dirty="0"/>
              <a:t>called </a:t>
            </a:r>
            <a:r>
              <a:rPr lang="en-US" i="1" dirty="0"/>
              <a:t>Investment</a:t>
            </a:r>
            <a:r>
              <a:rPr lang="en-US" dirty="0"/>
              <a:t>, </a:t>
            </a:r>
            <a:r>
              <a:rPr lang="en-US" i="1" dirty="0"/>
              <a:t>Sophistication</a:t>
            </a:r>
            <a:r>
              <a:rPr lang="en-US" dirty="0"/>
              <a:t> or </a:t>
            </a:r>
            <a:r>
              <a:rPr lang="en-US" i="1" dirty="0"/>
              <a:t>Implementation</a:t>
            </a:r>
            <a:r>
              <a:rPr lang="en-US" dirty="0"/>
              <a:t>, it represents how much of a given feature the customer gets, how well we’ve implemented it, or how much we’ve invested in its development.</a:t>
            </a:r>
          </a:p>
          <a:p>
            <a:endParaRPr lang="en-US" dirty="0"/>
          </a:p>
        </p:txBody>
      </p:sp>
    </p:spTree>
    <p:extLst>
      <p:ext uri="{BB962C8B-B14F-4D97-AF65-F5344CB8AC3E}">
        <p14:creationId xmlns:p14="http://schemas.microsoft.com/office/powerpoint/2010/main" val="16253870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Satisfaction vs Functionality</a:t>
            </a:r>
            <a:endParaRPr lang="en-US" dirty="0"/>
          </a:p>
        </p:txBody>
      </p:sp>
      <p:sp>
        <p:nvSpPr>
          <p:cNvPr id="6" name="Content Placeholder 5"/>
          <p:cNvSpPr>
            <a:spLocks noGrp="1"/>
          </p:cNvSpPr>
          <p:nvPr>
            <p:ph sz="half" idx="2"/>
          </p:nvPr>
        </p:nvSpPr>
        <p:spPr>
          <a:xfrm>
            <a:off x="4200525" y="1825625"/>
            <a:ext cx="7153275" cy="4351338"/>
          </a:xfrm>
        </p:spPr>
        <p:txBody>
          <a:bodyPr>
            <a:normAutofit/>
          </a:bodyPr>
          <a:lstStyle/>
          <a:p>
            <a:r>
              <a:rPr lang="en-US" dirty="0"/>
              <a:t>This dimension goes from no functionality at all, to the best possible implementation. That’s why the term </a:t>
            </a:r>
            <a:r>
              <a:rPr lang="en-US" i="1" dirty="0"/>
              <a:t>Investment</a:t>
            </a:r>
            <a:r>
              <a:rPr lang="en-US" dirty="0"/>
              <a:t> is also very good for this concept. It is clear in reminding us of the cost of doing something.</a:t>
            </a:r>
          </a:p>
          <a:p>
            <a:r>
              <a:rPr lang="en-US" dirty="0"/>
              <a:t>Naming aside, what’s really important is to know that </a:t>
            </a:r>
            <a:r>
              <a:rPr lang="en-US" b="1" dirty="0"/>
              <a:t>these two dimensions put together are the basis of the Kano Model and determine how our customers feel about our product’s </a:t>
            </a:r>
            <a:r>
              <a:rPr lang="en-US" b="1" dirty="0" smtClean="0"/>
              <a:t>features</a:t>
            </a:r>
            <a:r>
              <a:rPr lang="tr-TR" dirty="0"/>
              <a:t>.</a:t>
            </a:r>
            <a:endParaRPr lang="en-US" dirty="0"/>
          </a:p>
          <a:p>
            <a:endParaRPr lang="en-US" dirty="0"/>
          </a:p>
        </p:txBody>
      </p:sp>
      <p:pic>
        <p:nvPicPr>
          <p:cNvPr id="7" name="Content Placeholder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14400" y="2110820"/>
            <a:ext cx="2724150" cy="2724150"/>
          </a:xfrm>
          <a:prstGeom prst="rect">
            <a:avLst/>
          </a:prstGeom>
        </p:spPr>
      </p:pic>
    </p:spTree>
    <p:extLst>
      <p:ext uri="{BB962C8B-B14F-4D97-AF65-F5344CB8AC3E}">
        <p14:creationId xmlns:p14="http://schemas.microsoft.com/office/powerpoint/2010/main" val="23048701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b="1" dirty="0" smtClean="0"/>
              <a:t>Kano Model: </a:t>
            </a:r>
            <a:r>
              <a:rPr lang="en-US" b="1" dirty="0"/>
              <a:t>The Four Categories of </a:t>
            </a:r>
            <a:r>
              <a:rPr lang="en-US" b="1" dirty="0" smtClean="0"/>
              <a:t>Features</a:t>
            </a:r>
            <a:endParaRPr lang="en-US" b="1"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815333" y="1690688"/>
            <a:ext cx="4561334" cy="4561334"/>
          </a:xfrm>
        </p:spPr>
      </p:pic>
    </p:spTree>
    <p:extLst>
      <p:ext uri="{BB962C8B-B14F-4D97-AF65-F5344CB8AC3E}">
        <p14:creationId xmlns:p14="http://schemas.microsoft.com/office/powerpoint/2010/main" val="7956824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Performance</a:t>
            </a:r>
            <a:endParaRPr lang="en-US" dirty="0"/>
          </a:p>
        </p:txBody>
      </p:sp>
      <p:sp>
        <p:nvSpPr>
          <p:cNvPr id="6" name="Content Placeholder 5"/>
          <p:cNvSpPr>
            <a:spLocks noGrp="1"/>
          </p:cNvSpPr>
          <p:nvPr>
            <p:ph sz="half" idx="1"/>
          </p:nvPr>
        </p:nvSpPr>
        <p:spPr>
          <a:xfrm>
            <a:off x="838200" y="1825625"/>
            <a:ext cx="5962650" cy="4351338"/>
          </a:xfrm>
        </p:spPr>
        <p:txBody>
          <a:bodyPr>
            <a:normAutofit/>
          </a:bodyPr>
          <a:lstStyle/>
          <a:p>
            <a:r>
              <a:rPr lang="en-US" sz="2000" dirty="0"/>
              <a:t>Some product features behave as what we might intuitively think that Satisfaction works</a:t>
            </a:r>
            <a:r>
              <a:rPr lang="en-US" sz="2000" dirty="0" smtClean="0"/>
              <a:t>:</a:t>
            </a:r>
            <a:endParaRPr lang="tr-TR" sz="2000" dirty="0" smtClean="0"/>
          </a:p>
          <a:p>
            <a:r>
              <a:rPr lang="tr-TR" sz="2000" dirty="0"/>
              <a:t>T</a:t>
            </a:r>
            <a:r>
              <a:rPr lang="en-US" sz="2000" dirty="0" smtClean="0"/>
              <a:t>he </a:t>
            </a:r>
            <a:r>
              <a:rPr lang="en-US" sz="2000" dirty="0"/>
              <a:t>more we provide, the more satisfied our customers become. Because of this proportional relation between Functionality and Satisfaction, these features are usually called </a:t>
            </a:r>
            <a:r>
              <a:rPr lang="en-US" sz="2000" i="1" dirty="0"/>
              <a:t>Linear</a:t>
            </a:r>
            <a:r>
              <a:rPr lang="en-US" sz="2000" dirty="0"/>
              <a:t>, </a:t>
            </a:r>
            <a:r>
              <a:rPr lang="en-US" sz="2000" i="1" dirty="0"/>
              <a:t>Performance</a:t>
            </a:r>
            <a:r>
              <a:rPr lang="en-US" sz="2000" dirty="0"/>
              <a:t> or </a:t>
            </a:r>
            <a:r>
              <a:rPr lang="en-US" sz="2000" i="1" dirty="0"/>
              <a:t>One-Dimensional</a:t>
            </a:r>
            <a:r>
              <a:rPr lang="en-US" sz="2000" dirty="0"/>
              <a:t> attributes in the Kano </a:t>
            </a:r>
            <a:r>
              <a:rPr lang="en-US" sz="2000" dirty="0" smtClean="0"/>
              <a:t>literature</a:t>
            </a:r>
            <a:endParaRPr lang="tr-TR" sz="2000" dirty="0" smtClean="0"/>
          </a:p>
          <a:p>
            <a:r>
              <a:rPr lang="en-US" sz="2000" dirty="0" smtClean="0"/>
              <a:t>When </a:t>
            </a:r>
            <a:r>
              <a:rPr lang="en-US" sz="2000" dirty="0"/>
              <a:t>you’re buying a car, its gas mileage is usually a Performance attribute. Other examples might be your internet connection speed; laptop battery life; or the storage space in your Dropbox account. The more you have of each of those, the greater your satisfaction.</a:t>
            </a:r>
          </a:p>
          <a:p>
            <a:endParaRPr lang="en-US" dirty="0"/>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428926" y="1825625"/>
            <a:ext cx="3394075" cy="3394075"/>
          </a:xfrm>
        </p:spPr>
      </p:pic>
    </p:spTree>
    <p:extLst>
      <p:ext uri="{BB962C8B-B14F-4D97-AF65-F5344CB8AC3E}">
        <p14:creationId xmlns:p14="http://schemas.microsoft.com/office/powerpoint/2010/main" val="15278475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Must-be</a:t>
            </a:r>
            <a:endParaRPr lang="en-US" dirty="0"/>
          </a:p>
        </p:txBody>
      </p:sp>
      <p:sp>
        <p:nvSpPr>
          <p:cNvPr id="3" name="Content Placeholder 2"/>
          <p:cNvSpPr>
            <a:spLocks noGrp="1"/>
          </p:cNvSpPr>
          <p:nvPr>
            <p:ph sz="half" idx="1"/>
          </p:nvPr>
        </p:nvSpPr>
        <p:spPr>
          <a:xfrm>
            <a:off x="838199" y="1825625"/>
            <a:ext cx="6162675" cy="4351338"/>
          </a:xfrm>
        </p:spPr>
        <p:txBody>
          <a:bodyPr>
            <a:normAutofit fontScale="92500"/>
          </a:bodyPr>
          <a:lstStyle/>
          <a:p>
            <a:r>
              <a:rPr lang="en-US" sz="2200" dirty="0"/>
              <a:t>Other product features are simply </a:t>
            </a:r>
            <a:r>
              <a:rPr lang="en-US" sz="2200" b="1" dirty="0"/>
              <a:t>expected</a:t>
            </a:r>
            <a:r>
              <a:rPr lang="en-US" sz="2200" dirty="0"/>
              <a:t> by customers. If the product doesn’t have them, it will be considered to be incomplete or just plain bad. This type of features is usually called </a:t>
            </a:r>
            <a:r>
              <a:rPr lang="en-US" sz="2200" i="1" dirty="0"/>
              <a:t>Must-be or </a:t>
            </a:r>
            <a:r>
              <a:rPr lang="en-US" sz="2200" dirty="0"/>
              <a:t>Basic Expectations</a:t>
            </a:r>
            <a:r>
              <a:rPr lang="en-US" sz="2200" i="1" dirty="0"/>
              <a:t>. </a:t>
            </a:r>
            <a:endParaRPr lang="en-US" sz="2200" dirty="0"/>
          </a:p>
          <a:p>
            <a:r>
              <a:rPr lang="en-US" sz="2200" dirty="0"/>
              <a:t>Here’s the deal with these features: we need to have them, but that won’t make our customers more satisfied. </a:t>
            </a:r>
            <a:r>
              <a:rPr lang="en-US" sz="2200" b="1" dirty="0"/>
              <a:t>They just won’t be dissatisfied</a:t>
            </a:r>
            <a:r>
              <a:rPr lang="en-US" sz="2200" dirty="0"/>
              <a:t>.</a:t>
            </a:r>
          </a:p>
          <a:p>
            <a:r>
              <a:rPr lang="en-US" sz="2200" dirty="0"/>
              <a:t>We expect our phones to be able to make calls. Our hotel room should have running water and a bed. The car should have brakes. Having any of these won’t make us happy, but lacking them will definitely make us angry towards the product or service.</a:t>
            </a:r>
          </a:p>
          <a:p>
            <a:endParaRPr lang="en-US"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728840" y="1735931"/>
            <a:ext cx="3481960" cy="3481960"/>
          </a:xfrm>
        </p:spPr>
      </p:pic>
    </p:spTree>
    <p:extLst>
      <p:ext uri="{BB962C8B-B14F-4D97-AF65-F5344CB8AC3E}">
        <p14:creationId xmlns:p14="http://schemas.microsoft.com/office/powerpoint/2010/main" val="30878453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Attractive</a:t>
            </a:r>
            <a:endParaRPr lang="en-US" dirty="0"/>
          </a:p>
        </p:txBody>
      </p:sp>
      <p:sp>
        <p:nvSpPr>
          <p:cNvPr id="3" name="Content Placeholder 2"/>
          <p:cNvSpPr>
            <a:spLocks noGrp="1"/>
          </p:cNvSpPr>
          <p:nvPr>
            <p:ph sz="half" idx="1"/>
          </p:nvPr>
        </p:nvSpPr>
        <p:spPr>
          <a:xfrm>
            <a:off x="838199" y="1825625"/>
            <a:ext cx="6715125" cy="4351338"/>
          </a:xfrm>
        </p:spPr>
        <p:txBody>
          <a:bodyPr>
            <a:normAutofit fontScale="85000" lnSpcReduction="10000"/>
          </a:bodyPr>
          <a:lstStyle/>
          <a:p>
            <a:r>
              <a:rPr lang="en-US" dirty="0"/>
              <a:t>There are unexpected features which, when presented, cause a positive reaction. These are usually called </a:t>
            </a:r>
            <a:r>
              <a:rPr lang="en-US" i="1" dirty="0"/>
              <a:t>Attractive</a:t>
            </a:r>
            <a:r>
              <a:rPr lang="en-US" dirty="0"/>
              <a:t>, </a:t>
            </a:r>
            <a:r>
              <a:rPr lang="en-US" i="1" dirty="0"/>
              <a:t>Exciters</a:t>
            </a:r>
            <a:r>
              <a:rPr lang="en-US" dirty="0"/>
              <a:t> or </a:t>
            </a:r>
            <a:r>
              <a:rPr lang="en-US" i="1" dirty="0"/>
              <a:t>Delighters</a:t>
            </a:r>
            <a:r>
              <a:rPr lang="en-US" dirty="0"/>
              <a:t>. I tend to prefer the term </a:t>
            </a:r>
            <a:r>
              <a:rPr lang="en-US" i="1" dirty="0"/>
              <a:t>Attractive</a:t>
            </a:r>
            <a:r>
              <a:rPr lang="en-US" dirty="0"/>
              <a:t>, because it conveys the notion that we’re talking about a scale. We can have reactions ranging from mild attractiveness to absolute delight, and still have everything fit under the “Attractive” name.</a:t>
            </a:r>
          </a:p>
          <a:p>
            <a:r>
              <a:rPr lang="en-US" dirty="0"/>
              <a:t>The first time we used an iPhone, we were not expecting such a fluid touchscreen interface, and it blew us away. Think of the first time you used Google Maps or Google Docs. You know, that feeling you get when experiencing something beyond what you know and expect from similar products.</a:t>
            </a:r>
          </a:p>
          <a:p>
            <a:r>
              <a:rPr lang="en-US" dirty="0"/>
              <a:t>Just remember that our brains don’t have to </a:t>
            </a:r>
            <a:r>
              <a:rPr lang="en-US" i="1" dirty="0"/>
              <a:t>explode</a:t>
            </a:r>
            <a:r>
              <a:rPr lang="en-US" dirty="0"/>
              <a:t> for something to fall under this category. It might be anything that makes you go: </a:t>
            </a:r>
            <a:r>
              <a:rPr lang="en-US" i="1" dirty="0"/>
              <a:t>“Hey, that’s nice!”.</a:t>
            </a:r>
            <a:endParaRPr lang="en-US" dirty="0"/>
          </a:p>
          <a:p>
            <a:pPr marL="0" indent="0">
              <a:buNone/>
            </a:pPr>
            <a:endParaRPr lang="en-US" dirty="0"/>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105202" y="1735931"/>
            <a:ext cx="2997994" cy="2997994"/>
          </a:xfrm>
        </p:spPr>
      </p:pic>
    </p:spTree>
    <p:extLst>
      <p:ext uri="{BB962C8B-B14F-4D97-AF65-F5344CB8AC3E}">
        <p14:creationId xmlns:p14="http://schemas.microsoft.com/office/powerpoint/2010/main" val="39011367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Indifferent</a:t>
            </a:r>
            <a:endParaRPr lang="en-US" dirty="0"/>
          </a:p>
        </p:txBody>
      </p:sp>
      <p:sp>
        <p:nvSpPr>
          <p:cNvPr id="3" name="Content Placeholder 2"/>
          <p:cNvSpPr>
            <a:spLocks noGrp="1"/>
          </p:cNvSpPr>
          <p:nvPr>
            <p:ph sz="half" idx="1"/>
          </p:nvPr>
        </p:nvSpPr>
        <p:spPr>
          <a:xfrm>
            <a:off x="838200" y="1825625"/>
            <a:ext cx="6781800" cy="4351338"/>
          </a:xfrm>
        </p:spPr>
        <p:txBody>
          <a:bodyPr>
            <a:normAutofit/>
          </a:bodyPr>
          <a:lstStyle/>
          <a:p>
            <a:r>
              <a:rPr lang="en-US" sz="2000" dirty="0"/>
              <a:t>Naturally, there are also features towards which we feel </a:t>
            </a:r>
            <a:r>
              <a:rPr lang="en-US" sz="2000" b="1" dirty="0"/>
              <a:t>indifferent</a:t>
            </a:r>
            <a:r>
              <a:rPr lang="en-US" sz="2000" dirty="0"/>
              <a:t>. Those which their presence (or absence) doesn’t make a real difference in our </a:t>
            </a:r>
            <a:r>
              <a:rPr lang="en-US" sz="2000" dirty="0" smtClean="0"/>
              <a:t>reaction</a:t>
            </a:r>
            <a:r>
              <a:rPr lang="en-US" sz="2000" dirty="0"/>
              <a:t> to the product</a:t>
            </a:r>
            <a:r>
              <a:rPr lang="en-US" sz="2000" dirty="0" smtClean="0"/>
              <a:t>.</a:t>
            </a:r>
            <a:endParaRPr lang="tr-TR" sz="2000" dirty="0" smtClean="0"/>
          </a:p>
          <a:p>
            <a:r>
              <a:rPr lang="en-US" sz="2000" dirty="0"/>
              <a:t>These features fall along the middle of the Satisfaction dimension (where the horizontal axis intersects it.) That means it doesn’t matter how much effort we put into them, users won’t really care. This is another way of saying we should really </a:t>
            </a:r>
            <a:r>
              <a:rPr lang="en-US" sz="2000" b="1" dirty="0"/>
              <a:t>avoid working on these because they’re essentially money sinks</a:t>
            </a:r>
            <a:r>
              <a:rPr lang="en-US" sz="2000" dirty="0"/>
              <a:t>.</a:t>
            </a:r>
          </a:p>
        </p:txBody>
      </p:sp>
      <p:pic>
        <p:nvPicPr>
          <p:cNvPr id="5" name="Content Placehold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8452864" y="1735930"/>
            <a:ext cx="2910461" cy="2910461"/>
          </a:xfrm>
        </p:spPr>
      </p:pic>
    </p:spTree>
    <p:extLst>
      <p:ext uri="{BB962C8B-B14F-4D97-AF65-F5344CB8AC3E}">
        <p14:creationId xmlns:p14="http://schemas.microsoft.com/office/powerpoint/2010/main" val="29636570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hutterstock_v17152783_2.mp4">
            <a:extLst>
              <a:ext uri="{FF2B5EF4-FFF2-40B4-BE49-F238E27FC236}">
                <a16:creationId xmlns:a16="http://schemas.microsoft.com/office/drawing/2014/main" id="{A966637E-C2C4-5849-BA61-82051D0C6546}"/>
              </a:ext>
            </a:extLst>
          </p:cNvPr>
          <p:cNvPicPr>
            <a:picLocks/>
          </p:cNvPicPr>
          <p:nvPr>
            <a:videoFile r:link="rId2"/>
            <p:extLst>
              <p:ext uri="{DAA4B4D4-6D71-4841-9C94-3DE7FCFB9230}">
                <p14:media xmlns:p14="http://schemas.microsoft.com/office/powerpoint/2010/main" r:embed="rId1"/>
              </p:ext>
            </p:extLst>
          </p:nvPr>
        </p:nvPicPr>
        <p:blipFill rotWithShape="1">
          <a:blip r:embed="rId4">
            <a:duotone>
              <a:prstClr val="black"/>
              <a:srgbClr val="3E99A9">
                <a:tint val="45000"/>
                <a:satMod val="400000"/>
              </a:srgbClr>
            </a:duotone>
            <a:lum bright="-12000" contrast="29000"/>
            <a:extLst/>
          </a:blip>
          <a:srcRect/>
          <a:stretch/>
        </p:blipFill>
        <p:spPr>
          <a:xfrm>
            <a:off x="-92364" y="0"/>
            <a:ext cx="12284364" cy="6858000"/>
          </a:xfrm>
          <a:prstGeom prst="rect">
            <a:avLst/>
          </a:prstGeom>
          <a:ln w="12700">
            <a:miter lim="400000"/>
          </a:ln>
        </p:spPr>
      </p:pic>
      <p:pic>
        <p:nvPicPr>
          <p:cNvPr id="9" name="cerceve.beyaz.2.pdf">
            <a:extLst>
              <a:ext uri="{FF2B5EF4-FFF2-40B4-BE49-F238E27FC236}">
                <a16:creationId xmlns:a16="http://schemas.microsoft.com/office/drawing/2014/main" id="{B6696319-A2B8-9D48-BB84-B378235B6039}"/>
              </a:ext>
            </a:extLst>
          </p:cNvPr>
          <p:cNvPicPr>
            <a:picLocks noChangeAspect="1"/>
          </p:cNvPicPr>
          <p:nvPr/>
        </p:nvPicPr>
        <p:blipFill>
          <a:blip r:embed="rId5">
            <a:extLst/>
          </a:blip>
          <a:stretch>
            <a:fillRect/>
          </a:stretch>
        </p:blipFill>
        <p:spPr>
          <a:xfrm>
            <a:off x="132936" y="379562"/>
            <a:ext cx="11840528" cy="6125229"/>
          </a:xfrm>
          <a:prstGeom prst="rect">
            <a:avLst/>
          </a:prstGeom>
          <a:ln w="12700">
            <a:miter lim="400000"/>
          </a:ln>
        </p:spPr>
      </p:pic>
      <p:sp>
        <p:nvSpPr>
          <p:cNvPr id="10" name="Shape 133">
            <a:extLst>
              <a:ext uri="{FF2B5EF4-FFF2-40B4-BE49-F238E27FC236}">
                <a16:creationId xmlns:a16="http://schemas.microsoft.com/office/drawing/2014/main" id="{71690923-1E4B-7649-A816-8F49A4ED3B1D}"/>
              </a:ext>
            </a:extLst>
          </p:cNvPr>
          <p:cNvSpPr/>
          <p:nvPr/>
        </p:nvSpPr>
        <p:spPr>
          <a:xfrm>
            <a:off x="4897302" y="3571802"/>
            <a:ext cx="2635017" cy="515526"/>
          </a:xfrm>
          <a:prstGeom prst="rect">
            <a:avLst/>
          </a:prstGeom>
          <a:ln w="12700">
            <a:miter lim="400000"/>
          </a:ln>
          <a:effectLst>
            <a:outerShdw blurRad="50800" dist="63500" dir="8100000" algn="tr" rotWithShape="0">
              <a:prstClr val="black">
                <a:alpha val="40000"/>
              </a:prstClr>
            </a:outerShdw>
          </a:effectLst>
          <a:extLst>
            <a:ext uri="{C572A759-6A51-4108-AA02-DFA0A04FC94B}">
              <ma14:wrappingTextBoxFlag xmlns:ma14="http://schemas.microsoft.com/office/mac/drawingml/2011/main" xmlns="" val="1"/>
            </a:ext>
          </a:extLst>
        </p:spPr>
        <p:txBody>
          <a:bodyPr wrap="none" lIns="22860" rIns="22860">
            <a:spAutoFit/>
          </a:bodyPr>
          <a:lstStyle>
            <a:lvl1pPr algn="l" defTabSz="457200">
              <a:defRPr sz="3300">
                <a:solidFill>
                  <a:srgbClr val="FFFFFF"/>
                </a:solidFill>
                <a:latin typeface="Arial"/>
                <a:ea typeface="Arial"/>
                <a:cs typeface="Arial"/>
                <a:sym typeface="Aria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sz="2750" b="0" i="0" u="none" strike="noStrike" kern="1200" cap="none" spc="0" normalizeH="0" baseline="0" noProof="0" dirty="0">
                <a:ln>
                  <a:noFill/>
                </a:ln>
                <a:solidFill>
                  <a:srgbClr val="FFFFFF"/>
                </a:solidFill>
                <a:effectLst/>
                <a:uLnTx/>
                <a:uFillTx/>
                <a:latin typeface="Arial"/>
                <a:cs typeface="Arial"/>
                <a:sym typeface="Arial"/>
              </a:rPr>
              <a:t>TEŞEKKÜRLER</a:t>
            </a:r>
          </a:p>
        </p:txBody>
      </p:sp>
      <p:pic>
        <p:nvPicPr>
          <p:cNvPr id="11" name="Picture 10" descr="A picture containing object, clock&#10;&#10;Description generated with high confidence">
            <a:extLst>
              <a:ext uri="{FF2B5EF4-FFF2-40B4-BE49-F238E27FC236}">
                <a16:creationId xmlns:a16="http://schemas.microsoft.com/office/drawing/2014/main" id="{CBFB1F95-A875-4243-9D19-B0B824ADBA57}"/>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4716506" y="2549637"/>
            <a:ext cx="2666624" cy="1022165"/>
          </a:xfrm>
          <a:prstGeom prst="rect">
            <a:avLst/>
          </a:prstGeom>
          <a:effectLst>
            <a:outerShdw blurRad="50800" dist="114300" dir="8100000" algn="tr" rotWithShape="0">
              <a:prstClr val="black">
                <a:alpha val="40000"/>
              </a:prstClr>
            </a:outerShdw>
          </a:effectLst>
        </p:spPr>
      </p:pic>
    </p:spTree>
    <p:extLst>
      <p:ext uri="{BB962C8B-B14F-4D97-AF65-F5344CB8AC3E}">
        <p14:creationId xmlns:p14="http://schemas.microsoft.com/office/powerpoint/2010/main" val="3456062921"/>
      </p:ext>
    </p:extLst>
  </p:cSld>
  <p:clrMapOvr>
    <a:masterClrMapping/>
  </p:clrMapOvr>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11344274" cy="1325563"/>
          </a:xfrm>
        </p:spPr>
        <p:txBody>
          <a:bodyPr/>
          <a:lstStyle/>
          <a:p>
            <a:r>
              <a:rPr lang="en-US" b="1" dirty="0" smtClean="0"/>
              <a:t>Importance of Customer Satisfaction in Software Projects</a:t>
            </a:r>
            <a:endParaRPr lang="en-US" b="1" dirty="0"/>
          </a:p>
        </p:txBody>
      </p:sp>
      <p:sp>
        <p:nvSpPr>
          <p:cNvPr id="3" name="Content Placeholder 2"/>
          <p:cNvSpPr>
            <a:spLocks noGrp="1"/>
          </p:cNvSpPr>
          <p:nvPr>
            <p:ph idx="1"/>
          </p:nvPr>
        </p:nvSpPr>
        <p:spPr/>
        <p:txBody>
          <a:bodyPr/>
          <a:lstStyle/>
          <a:p>
            <a:r>
              <a:rPr lang="en-US" dirty="0"/>
              <a:t>Customer Satisfaction is a measure of your customer’s satisfaction with your product, services or experience offered by you</a:t>
            </a:r>
            <a:r>
              <a:rPr lang="en-US" dirty="0" smtClean="0"/>
              <a:t>.</a:t>
            </a:r>
            <a:endParaRPr lang="tr-TR" dirty="0" smtClean="0"/>
          </a:p>
          <a:p>
            <a:pPr marL="0" indent="0">
              <a:buNone/>
            </a:pPr>
            <a:endParaRPr lang="tr-TR" dirty="0" smtClean="0"/>
          </a:p>
          <a:p>
            <a:r>
              <a:rPr lang="en-US" dirty="0"/>
              <a:t>Customer Satisfaction measures how your service, product, or support meets, exceeds or falls short of customer expectations</a:t>
            </a:r>
            <a:r>
              <a:rPr lang="en-US" dirty="0" smtClean="0"/>
              <a:t>.</a:t>
            </a:r>
            <a:endParaRPr lang="tr-TR" dirty="0" smtClean="0"/>
          </a:p>
          <a:p>
            <a:pPr marL="0" indent="0">
              <a:buNone/>
            </a:pPr>
            <a:endParaRPr lang="tr-TR" dirty="0"/>
          </a:p>
          <a:p>
            <a:r>
              <a:rPr lang="tr-TR" dirty="0" smtClean="0"/>
              <a:t>At the </a:t>
            </a:r>
            <a:r>
              <a:rPr lang="en-US" dirty="0" smtClean="0"/>
              <a:t>end</a:t>
            </a:r>
            <a:r>
              <a:rPr lang="tr-TR" dirty="0" smtClean="0"/>
              <a:t>, </a:t>
            </a:r>
            <a:r>
              <a:rPr lang="en-US" dirty="0" smtClean="0"/>
              <a:t>product and services that meet customer’s needs, will be considered as result, but the experiences you have and behaviors you act during project life cycle will affect the result. </a:t>
            </a:r>
            <a:endParaRPr lang="en-US" dirty="0"/>
          </a:p>
        </p:txBody>
      </p:sp>
    </p:spTree>
    <p:extLst>
      <p:ext uri="{BB962C8B-B14F-4D97-AF65-F5344CB8AC3E}">
        <p14:creationId xmlns:p14="http://schemas.microsoft.com/office/powerpoint/2010/main" val="13042882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825" y="365125"/>
            <a:ext cx="11382375" cy="1325563"/>
          </a:xfrm>
        </p:spPr>
        <p:txBody>
          <a:bodyPr/>
          <a:lstStyle/>
          <a:p>
            <a:r>
              <a:rPr lang="en-US" b="1" dirty="0" smtClean="0"/>
              <a:t>Importance of Customer Satisfaction in Software Projects</a:t>
            </a:r>
            <a:endParaRPr lang="en-US" b="1" dirty="0"/>
          </a:p>
        </p:txBody>
      </p:sp>
      <p:sp>
        <p:nvSpPr>
          <p:cNvPr id="3" name="Content Placeholder 2"/>
          <p:cNvSpPr>
            <a:spLocks noGrp="1"/>
          </p:cNvSpPr>
          <p:nvPr>
            <p:ph idx="1"/>
          </p:nvPr>
        </p:nvSpPr>
        <p:spPr/>
        <p:txBody>
          <a:bodyPr/>
          <a:lstStyle/>
          <a:p>
            <a:r>
              <a:rPr lang="en-US" dirty="0"/>
              <a:t>Good Experience = Probable Prospects</a:t>
            </a:r>
          </a:p>
          <a:p>
            <a:r>
              <a:rPr lang="en-US" dirty="0"/>
              <a:t>Probable Prospects = Converted to Customers</a:t>
            </a:r>
          </a:p>
          <a:p>
            <a:r>
              <a:rPr lang="en-US" dirty="0"/>
              <a:t>Good Support or Service = Customer Satisfaction</a:t>
            </a:r>
          </a:p>
          <a:p>
            <a:r>
              <a:rPr lang="en-US" dirty="0"/>
              <a:t>Customer Satisfaction = More Retention</a:t>
            </a:r>
          </a:p>
          <a:p>
            <a:r>
              <a:rPr lang="en-US" dirty="0"/>
              <a:t>More Retention = Increasing Customer Base</a:t>
            </a:r>
          </a:p>
          <a:p>
            <a:r>
              <a:rPr lang="en-US" dirty="0"/>
              <a:t>Increasing Customer Base = More Profits/revenue</a:t>
            </a:r>
          </a:p>
          <a:p>
            <a:pPr marL="0" indent="0">
              <a:buNone/>
            </a:pPr>
            <a:endParaRPr lang="en-US" dirty="0"/>
          </a:p>
        </p:txBody>
      </p:sp>
    </p:spTree>
    <p:extLst>
      <p:ext uri="{BB962C8B-B14F-4D97-AF65-F5344CB8AC3E}">
        <p14:creationId xmlns:p14="http://schemas.microsoft.com/office/powerpoint/2010/main" val="38560515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Benefits of Customer Satisfaction</a:t>
            </a:r>
            <a:endParaRPr lang="en-US" b="1" dirty="0"/>
          </a:p>
        </p:txBody>
      </p:sp>
      <p:sp>
        <p:nvSpPr>
          <p:cNvPr id="3" name="Content Placeholder 2"/>
          <p:cNvSpPr>
            <a:spLocks noGrp="1"/>
          </p:cNvSpPr>
          <p:nvPr>
            <p:ph idx="1"/>
          </p:nvPr>
        </p:nvSpPr>
        <p:spPr/>
        <p:txBody>
          <a:bodyPr/>
          <a:lstStyle/>
          <a:p>
            <a:r>
              <a:rPr lang="en-US" b="1" dirty="0"/>
              <a:t>Brand Loyalty</a:t>
            </a:r>
            <a:r>
              <a:rPr lang="en-US" dirty="0"/>
              <a:t>: Most happy or satisfied customers chose to stay with their brands or service providers. That means </a:t>
            </a:r>
            <a:r>
              <a:rPr lang="en-US" i="1" dirty="0"/>
              <a:t>less churning, high retention</a:t>
            </a:r>
            <a:r>
              <a:rPr lang="en-US" dirty="0"/>
              <a:t> </a:t>
            </a:r>
            <a:r>
              <a:rPr lang="en-US" i="1" dirty="0"/>
              <a:t>&amp; higher brand loyalty.</a:t>
            </a:r>
            <a:endParaRPr lang="en-US" dirty="0"/>
          </a:p>
          <a:p>
            <a:r>
              <a:rPr lang="en-US" b="1" dirty="0"/>
              <a:t>Brand Buzz</a:t>
            </a:r>
            <a:r>
              <a:rPr lang="en-US" dirty="0"/>
              <a:t>: </a:t>
            </a:r>
            <a:r>
              <a:rPr lang="tr-TR" dirty="0"/>
              <a:t>Y</a:t>
            </a:r>
            <a:r>
              <a:rPr lang="en-US" dirty="0" smtClean="0"/>
              <a:t>our </a:t>
            </a:r>
            <a:r>
              <a:rPr lang="en-US" dirty="0"/>
              <a:t>happy customers will leave positive reviews </a:t>
            </a:r>
            <a:r>
              <a:rPr lang="tr-TR" dirty="0" smtClean="0"/>
              <a:t>on </a:t>
            </a:r>
            <a:r>
              <a:rPr lang="en-US" dirty="0" smtClean="0"/>
              <a:t>the</a:t>
            </a:r>
            <a:r>
              <a:rPr lang="tr-TR" dirty="0" smtClean="0"/>
              <a:t> </a:t>
            </a:r>
            <a:r>
              <a:rPr lang="en-US" dirty="0" smtClean="0"/>
              <a:t>company</a:t>
            </a:r>
            <a:r>
              <a:rPr lang="tr-TR" dirty="0" smtClean="0"/>
              <a:t> </a:t>
            </a:r>
            <a:r>
              <a:rPr lang="en-US" dirty="0" smtClean="0"/>
              <a:t>project</a:t>
            </a:r>
            <a:r>
              <a:rPr lang="tr-TR" dirty="0" smtClean="0"/>
              <a:t> is </a:t>
            </a:r>
            <a:r>
              <a:rPr lang="en-US" dirty="0" smtClean="0"/>
              <a:t>hosted. </a:t>
            </a:r>
            <a:r>
              <a:rPr lang="en-US" dirty="0"/>
              <a:t>That’s free publicity you can’t get with paid ads.</a:t>
            </a:r>
          </a:p>
          <a:p>
            <a:r>
              <a:rPr lang="en-US" b="1" dirty="0"/>
              <a:t>Brand Trust</a:t>
            </a:r>
            <a:r>
              <a:rPr lang="en-US" dirty="0"/>
              <a:t>: Your brand’s reviews or recommendations from your satisfied customers will make your brand more trusted than others.</a:t>
            </a:r>
          </a:p>
          <a:p>
            <a:r>
              <a:rPr lang="en-US" b="1" dirty="0"/>
              <a:t>Happy Employees</a:t>
            </a:r>
            <a:r>
              <a:rPr lang="en-US" dirty="0"/>
              <a:t>: At the end, customer satisfaction means not only more revenue or customer retention, but also you’ll see employees will be happy too.</a:t>
            </a:r>
          </a:p>
          <a:p>
            <a:endParaRPr lang="en-US" dirty="0"/>
          </a:p>
        </p:txBody>
      </p:sp>
    </p:spTree>
    <p:extLst>
      <p:ext uri="{BB962C8B-B14F-4D97-AF65-F5344CB8AC3E}">
        <p14:creationId xmlns:p14="http://schemas.microsoft.com/office/powerpoint/2010/main" val="1039248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to Keep Your Customers Happy During Projects</a:t>
            </a:r>
            <a:endParaRPr lang="en-US" b="1"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5842" y="1432432"/>
            <a:ext cx="5940316" cy="4988937"/>
          </a:xfrm>
        </p:spPr>
      </p:pic>
    </p:spTree>
    <p:extLst>
      <p:ext uri="{BB962C8B-B14F-4D97-AF65-F5344CB8AC3E}">
        <p14:creationId xmlns:p14="http://schemas.microsoft.com/office/powerpoint/2010/main" val="15321634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to Keep Your Customers Happy During Projects</a:t>
            </a:r>
            <a:endParaRPr lang="en-US" b="1" dirty="0"/>
          </a:p>
        </p:txBody>
      </p:sp>
      <p:sp>
        <p:nvSpPr>
          <p:cNvPr id="3" name="Content Placeholder 2"/>
          <p:cNvSpPr>
            <a:spLocks noGrp="1"/>
          </p:cNvSpPr>
          <p:nvPr>
            <p:ph idx="1"/>
          </p:nvPr>
        </p:nvSpPr>
        <p:spPr/>
        <p:txBody>
          <a:bodyPr>
            <a:normAutofit/>
          </a:bodyPr>
          <a:lstStyle/>
          <a:p>
            <a:r>
              <a:rPr lang="en-US" b="1" dirty="0"/>
              <a:t>Make them a part of the Team</a:t>
            </a:r>
          </a:p>
          <a:p>
            <a:pPr marL="457200" lvl="1" indent="0">
              <a:buNone/>
            </a:pPr>
            <a:r>
              <a:rPr lang="en-US" dirty="0"/>
              <a:t>If you consider your customers as outsiders, then you tend to hide the actual truth from them. Consider them as a part of the team that will help build trust and confidence on your product or </a:t>
            </a:r>
            <a:r>
              <a:rPr lang="en-US" dirty="0" smtClean="0"/>
              <a:t>service.</a:t>
            </a:r>
            <a:endParaRPr lang="tr-TR" dirty="0" smtClean="0"/>
          </a:p>
          <a:p>
            <a:pPr marL="457200" lvl="1" indent="0">
              <a:buNone/>
            </a:pPr>
            <a:endParaRPr lang="tr-TR" dirty="0"/>
          </a:p>
          <a:p>
            <a:r>
              <a:rPr lang="en-US" b="1" dirty="0"/>
              <a:t>Update the Progress</a:t>
            </a:r>
          </a:p>
          <a:p>
            <a:pPr marL="457200" lvl="1" indent="0">
              <a:buNone/>
            </a:pPr>
            <a:r>
              <a:rPr lang="tr-TR" dirty="0"/>
              <a:t>M</a:t>
            </a:r>
            <a:r>
              <a:rPr lang="en-US" dirty="0" smtClean="0"/>
              <a:t>ost team </a:t>
            </a:r>
            <a:r>
              <a:rPr lang="en-US" dirty="0"/>
              <a:t>are occupied with project completion and overlook stakeholders’ expectations. Thus they tend to miss out on sharing the right info to the right audience at the right time. Understanding your audience and sharing relevant project information is key.</a:t>
            </a:r>
          </a:p>
          <a:p>
            <a:pPr marL="457200" lvl="1" indent="0">
              <a:buNone/>
            </a:pPr>
            <a:r>
              <a:rPr lang="en-US" dirty="0"/>
              <a:t>It is better to be </a:t>
            </a:r>
            <a:r>
              <a:rPr lang="en-US" u="sng" dirty="0"/>
              <a:t>transparent</a:t>
            </a:r>
            <a:r>
              <a:rPr lang="en-US" dirty="0"/>
              <a:t> and </a:t>
            </a:r>
            <a:r>
              <a:rPr lang="en-US" u="sng" dirty="0"/>
              <a:t>truthful</a:t>
            </a:r>
            <a:r>
              <a:rPr lang="en-US" dirty="0"/>
              <a:t>. Irrespective of your projects, if you share a logical view of the issue or situation at hand it becomes easier for you to get the customer’s </a:t>
            </a:r>
            <a:r>
              <a:rPr lang="en-US" dirty="0" smtClean="0"/>
              <a:t>help </a:t>
            </a:r>
            <a:r>
              <a:rPr lang="en-US" dirty="0"/>
              <a:t>required; be it resources, funding or time.</a:t>
            </a:r>
          </a:p>
          <a:p>
            <a:pPr marL="457200" lvl="1" indent="0">
              <a:buNone/>
            </a:pPr>
            <a:endParaRPr lang="tr-TR" dirty="0"/>
          </a:p>
        </p:txBody>
      </p:sp>
    </p:spTree>
    <p:extLst>
      <p:ext uri="{BB962C8B-B14F-4D97-AF65-F5344CB8AC3E}">
        <p14:creationId xmlns:p14="http://schemas.microsoft.com/office/powerpoint/2010/main" val="40752562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to Keep Your Customers Happy During Projects</a:t>
            </a:r>
            <a:endParaRPr lang="en-US" b="1" dirty="0"/>
          </a:p>
        </p:txBody>
      </p:sp>
      <p:sp>
        <p:nvSpPr>
          <p:cNvPr id="3" name="Content Placeholder 2"/>
          <p:cNvSpPr>
            <a:spLocks noGrp="1"/>
          </p:cNvSpPr>
          <p:nvPr>
            <p:ph idx="1"/>
          </p:nvPr>
        </p:nvSpPr>
        <p:spPr/>
        <p:txBody>
          <a:bodyPr/>
          <a:lstStyle/>
          <a:p>
            <a:r>
              <a:rPr lang="en-US" b="1" dirty="0"/>
              <a:t>Ensures No Communication Gap</a:t>
            </a:r>
          </a:p>
          <a:p>
            <a:pPr marL="457200" lvl="1" indent="0">
              <a:buNone/>
            </a:pPr>
            <a:r>
              <a:rPr lang="en-US" dirty="0"/>
              <a:t>When everything is open and available to customers, there will be no communication gap. </a:t>
            </a:r>
            <a:endParaRPr lang="tr-TR" dirty="0" smtClean="0"/>
          </a:p>
          <a:p>
            <a:pPr marL="457200" lvl="1" indent="0">
              <a:buNone/>
            </a:pPr>
            <a:endParaRPr lang="tr-TR" dirty="0" smtClean="0"/>
          </a:p>
          <a:p>
            <a:pPr marL="457200" lvl="1" indent="0">
              <a:buNone/>
            </a:pPr>
            <a:r>
              <a:rPr lang="en-US" dirty="0" smtClean="0"/>
              <a:t>And </a:t>
            </a:r>
            <a:r>
              <a:rPr lang="en-US" dirty="0"/>
              <a:t>most of the time, </a:t>
            </a:r>
            <a:r>
              <a:rPr lang="en-US" dirty="0" smtClean="0"/>
              <a:t>your </a:t>
            </a:r>
            <a:r>
              <a:rPr lang="en-US" dirty="0"/>
              <a:t>customers may miss </a:t>
            </a:r>
            <a:r>
              <a:rPr lang="tr-TR" dirty="0" smtClean="0"/>
              <a:t>the </a:t>
            </a:r>
            <a:r>
              <a:rPr lang="en-US" dirty="0" smtClean="0"/>
              <a:t>analysis</a:t>
            </a:r>
            <a:r>
              <a:rPr lang="tr-TR" dirty="0" smtClean="0"/>
              <a:t> </a:t>
            </a:r>
            <a:r>
              <a:rPr lang="en-US" dirty="0" smtClean="0"/>
              <a:t>interviews</a:t>
            </a:r>
            <a:r>
              <a:rPr lang="tr-TR" dirty="0" smtClean="0"/>
              <a:t> </a:t>
            </a:r>
            <a:r>
              <a:rPr lang="en-US" dirty="0" smtClean="0"/>
              <a:t>or</a:t>
            </a:r>
            <a:r>
              <a:rPr lang="tr-TR" dirty="0" smtClean="0"/>
              <a:t> </a:t>
            </a:r>
            <a:r>
              <a:rPr lang="en-US" dirty="0"/>
              <a:t>the email </a:t>
            </a:r>
            <a:r>
              <a:rPr lang="en-US" dirty="0" smtClean="0"/>
              <a:t>and</a:t>
            </a:r>
            <a:r>
              <a:rPr lang="tr-TR" dirty="0" smtClean="0"/>
              <a:t> </a:t>
            </a:r>
            <a:r>
              <a:rPr lang="en-US" dirty="0" smtClean="0"/>
              <a:t>document and </a:t>
            </a:r>
            <a:r>
              <a:rPr lang="en-US" dirty="0"/>
              <a:t>then the communication gap starts. There may be no logs to see what happened previously or what the status was</a:t>
            </a:r>
            <a:r>
              <a:rPr lang="en-US" dirty="0" smtClean="0"/>
              <a:t>?</a:t>
            </a:r>
            <a:endParaRPr lang="tr-TR" dirty="0" smtClean="0"/>
          </a:p>
          <a:p>
            <a:pPr marL="457200" lvl="1" indent="0">
              <a:buNone/>
            </a:pPr>
            <a:endParaRPr lang="tr-TR" dirty="0"/>
          </a:p>
          <a:p>
            <a:pPr marL="457200" lvl="1" indent="0">
              <a:buNone/>
            </a:pPr>
            <a:r>
              <a:rPr lang="tr-TR" dirty="0" smtClean="0"/>
              <a:t>So, </a:t>
            </a:r>
            <a:r>
              <a:rPr lang="en-US" dirty="0" smtClean="0"/>
              <a:t>make</a:t>
            </a:r>
            <a:r>
              <a:rPr lang="tr-TR" dirty="0" smtClean="0"/>
              <a:t> the </a:t>
            </a:r>
            <a:r>
              <a:rPr lang="en-US" dirty="0" smtClean="0"/>
              <a:t>customers</a:t>
            </a:r>
            <a:r>
              <a:rPr lang="tr-TR" dirty="0" smtClean="0"/>
              <a:t> </a:t>
            </a:r>
            <a:r>
              <a:rPr lang="en-US" dirty="0" smtClean="0"/>
              <a:t>up-to-date</a:t>
            </a:r>
            <a:r>
              <a:rPr lang="tr-TR" dirty="0" smtClean="0"/>
              <a:t> </a:t>
            </a:r>
            <a:r>
              <a:rPr lang="en-US" dirty="0" smtClean="0"/>
              <a:t>with</a:t>
            </a:r>
            <a:r>
              <a:rPr lang="tr-TR" dirty="0" smtClean="0"/>
              <a:t> </a:t>
            </a:r>
            <a:r>
              <a:rPr lang="en-US" dirty="0" smtClean="0"/>
              <a:t>all</a:t>
            </a:r>
            <a:r>
              <a:rPr lang="tr-TR" dirty="0" smtClean="0"/>
              <a:t> </a:t>
            </a:r>
            <a:r>
              <a:rPr lang="en-US" dirty="0" smtClean="0"/>
              <a:t>information</a:t>
            </a:r>
            <a:r>
              <a:rPr lang="tr-TR" dirty="0" smtClean="0"/>
              <a:t> in a nice </a:t>
            </a:r>
            <a:r>
              <a:rPr lang="en-US" dirty="0" smtClean="0"/>
              <a:t>way</a:t>
            </a:r>
            <a:r>
              <a:rPr lang="tr-TR" dirty="0" smtClean="0"/>
              <a:t> </a:t>
            </a:r>
            <a:r>
              <a:rPr lang="en-US" dirty="0" smtClean="0"/>
              <a:t>that</a:t>
            </a:r>
            <a:r>
              <a:rPr lang="tr-TR" dirty="0" smtClean="0"/>
              <a:t> </a:t>
            </a:r>
            <a:r>
              <a:rPr lang="en-US" dirty="0" smtClean="0"/>
              <a:t>feels</a:t>
            </a:r>
            <a:r>
              <a:rPr lang="tr-TR" dirty="0" smtClean="0"/>
              <a:t> </a:t>
            </a:r>
            <a:r>
              <a:rPr lang="en-US" dirty="0" smtClean="0"/>
              <a:t>them</a:t>
            </a:r>
            <a:r>
              <a:rPr lang="tr-TR" dirty="0" smtClean="0"/>
              <a:t> </a:t>
            </a:r>
            <a:r>
              <a:rPr lang="en-US" dirty="0" smtClean="0"/>
              <a:t>important</a:t>
            </a:r>
            <a:r>
              <a:rPr lang="tr-TR" dirty="0" smtClean="0"/>
              <a:t> </a:t>
            </a:r>
            <a:endParaRPr lang="en-US" dirty="0"/>
          </a:p>
          <a:p>
            <a:pPr marL="0" indent="0">
              <a:buNone/>
            </a:pPr>
            <a:endParaRPr lang="en-US" dirty="0"/>
          </a:p>
        </p:txBody>
      </p:sp>
    </p:spTree>
    <p:extLst>
      <p:ext uri="{BB962C8B-B14F-4D97-AF65-F5344CB8AC3E}">
        <p14:creationId xmlns:p14="http://schemas.microsoft.com/office/powerpoint/2010/main" val="23799640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to Keep Your Customers Happy During Projects</a:t>
            </a:r>
            <a:endParaRPr lang="en-US" b="1" dirty="0"/>
          </a:p>
        </p:txBody>
      </p:sp>
      <p:sp>
        <p:nvSpPr>
          <p:cNvPr id="3" name="Content Placeholder 2"/>
          <p:cNvSpPr>
            <a:spLocks noGrp="1"/>
          </p:cNvSpPr>
          <p:nvPr>
            <p:ph sz="half" idx="1"/>
          </p:nvPr>
        </p:nvSpPr>
        <p:spPr/>
        <p:txBody>
          <a:bodyPr/>
          <a:lstStyle/>
          <a:p>
            <a:r>
              <a:rPr lang="en-US" b="1" dirty="0"/>
              <a:t>Face-to-face conversation is the best form of </a:t>
            </a:r>
            <a:r>
              <a:rPr lang="en-US" b="1" dirty="0" smtClean="0"/>
              <a:t>communication</a:t>
            </a:r>
            <a:endParaRPr lang="tr-TR" b="1" dirty="0"/>
          </a:p>
          <a:p>
            <a:pPr marL="0" indent="0">
              <a:buNone/>
            </a:pPr>
            <a:endParaRPr lang="tr-TR" dirty="0" smtClean="0"/>
          </a:p>
          <a:p>
            <a:pPr marL="0" indent="0">
              <a:buNone/>
            </a:pPr>
            <a:r>
              <a:rPr lang="en-US" dirty="0" smtClean="0"/>
              <a:t>Questions </a:t>
            </a:r>
            <a:r>
              <a:rPr lang="en-US" dirty="0"/>
              <a:t>are answered faster in person rather than through email. This is another benefit of co-habitation. Face-to-face interaction allows problems to be solved with greater efficiency</a:t>
            </a:r>
            <a:r>
              <a:rPr lang="en-US" dirty="0" smtClean="0"/>
              <a:t>.</a:t>
            </a:r>
            <a:endParaRPr lang="tr-TR" dirty="0" smtClean="0"/>
          </a:p>
          <a:p>
            <a:endParaRPr lang="tr-TR" dirty="0" smtClean="0"/>
          </a:p>
          <a:p>
            <a:pPr marL="0" indent="0">
              <a:buNone/>
            </a:pPr>
            <a:endParaRPr lang="tr-TR" dirty="0"/>
          </a:p>
        </p:txBody>
      </p:sp>
      <p:sp>
        <p:nvSpPr>
          <p:cNvPr id="5" name="Content Placeholder 4"/>
          <p:cNvSpPr>
            <a:spLocks noGrp="1"/>
          </p:cNvSpPr>
          <p:nvPr>
            <p:ph sz="half" idx="2"/>
          </p:nvPr>
        </p:nvSpPr>
        <p:spPr>
          <a:xfrm>
            <a:off x="6172200" y="1825625"/>
            <a:ext cx="5181600" cy="3889375"/>
          </a:xfrm>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1825625"/>
            <a:ext cx="4933950" cy="3700463"/>
          </a:xfrm>
          <a:prstGeom prst="rect">
            <a:avLst/>
          </a:prstGeom>
        </p:spPr>
      </p:pic>
    </p:spTree>
    <p:extLst>
      <p:ext uri="{BB962C8B-B14F-4D97-AF65-F5344CB8AC3E}">
        <p14:creationId xmlns:p14="http://schemas.microsoft.com/office/powerpoint/2010/main" val="20611041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2628</TotalTime>
  <Words>1323</Words>
  <Application>Microsoft Office PowerPoint</Application>
  <PresentationFormat>Widescreen</PresentationFormat>
  <Paragraphs>111</Paragraphs>
  <Slides>27</Slides>
  <Notes>0</Notes>
  <HiddenSlides>0</HiddenSlides>
  <MMClips>2</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27</vt:i4>
      </vt:variant>
    </vt:vector>
  </HeadingPairs>
  <TitlesOfParts>
    <vt:vector size="33" baseType="lpstr">
      <vt:lpstr>Arial</vt:lpstr>
      <vt:lpstr>Calibri</vt:lpstr>
      <vt:lpstr>Calibri Light</vt:lpstr>
      <vt:lpstr>Office Theme</vt:lpstr>
      <vt:lpstr>1_Office Theme</vt:lpstr>
      <vt:lpstr>2_Office Theme</vt:lpstr>
      <vt:lpstr>PowerPoint Presentation</vt:lpstr>
      <vt:lpstr>Importance of Customer Satisfaction in Software Projects</vt:lpstr>
      <vt:lpstr>Importance of Customer Satisfaction in Software Projects</vt:lpstr>
      <vt:lpstr>Importance of Customer Satisfaction in Software Projects</vt:lpstr>
      <vt:lpstr>Benefits of Customer Satisfaction</vt:lpstr>
      <vt:lpstr>How to Keep Your Customers Happy During Projects</vt:lpstr>
      <vt:lpstr>How to Keep Your Customers Happy During Projects</vt:lpstr>
      <vt:lpstr>How to Keep Your Customers Happy During Projects</vt:lpstr>
      <vt:lpstr>How to Keep Your Customers Happy During Projects</vt:lpstr>
      <vt:lpstr>The "Yes But" Syndrome</vt:lpstr>
      <vt:lpstr>The "Yes But" Syndrome</vt:lpstr>
      <vt:lpstr>How To Handle It On Behalf Of Customer?</vt:lpstr>
      <vt:lpstr>Listening doesn't mean agreement</vt:lpstr>
      <vt:lpstr>Have an open mind</vt:lpstr>
      <vt:lpstr>Allow time for decisions</vt:lpstr>
      <vt:lpstr>Check your fear at the door</vt:lpstr>
      <vt:lpstr>How Do We Measure Satisfaction?</vt:lpstr>
      <vt:lpstr>Kano Model</vt:lpstr>
      <vt:lpstr>Satisfaction vs Functionality</vt:lpstr>
      <vt:lpstr>Satisfaction vs Functionality</vt:lpstr>
      <vt:lpstr>Satisfaction vs Functionality</vt:lpstr>
      <vt:lpstr>Kano Model: The Four Categories of Features</vt:lpstr>
      <vt:lpstr>Performance</vt:lpstr>
      <vt:lpstr>Must-be</vt:lpstr>
      <vt:lpstr>Attractive</vt:lpstr>
      <vt:lpstr>Indifferent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Seyfullah Cagatay YIGITER</dc:creator>
  <cp:lastModifiedBy>Seyfullah Cagatay YIGITER</cp:lastModifiedBy>
  <cp:revision>29</cp:revision>
  <dcterms:created xsi:type="dcterms:W3CDTF">2019-02-24T12:31:06Z</dcterms:created>
  <dcterms:modified xsi:type="dcterms:W3CDTF">2019-02-28T11:59:59Z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957c601-160c-48b4-a630-e7f4bf88ff88_Enabled">
    <vt:lpwstr>True</vt:lpwstr>
  </property>
  <property fmtid="{D5CDD505-2E9C-101B-9397-08002B2CF9AE}" pid="3" name="MSIP_Label_2957c601-160c-48b4-a630-e7f4bf88ff88_SiteId">
    <vt:lpwstr>643edff9-8f55-4375-833b-8eefc2fbc606</vt:lpwstr>
  </property>
  <property fmtid="{D5CDD505-2E9C-101B-9397-08002B2CF9AE}" pid="4" name="MSIP_Label_2957c601-160c-48b4-a630-e7f4bf88ff88_Owner">
    <vt:lpwstr>cyigiter@netas.com.tr</vt:lpwstr>
  </property>
  <property fmtid="{D5CDD505-2E9C-101B-9397-08002B2CF9AE}" pid="5" name="MSIP_Label_2957c601-160c-48b4-a630-e7f4bf88ff88_SetDate">
    <vt:lpwstr>2019-02-24T12:39:32.5955669Z</vt:lpwstr>
  </property>
  <property fmtid="{D5CDD505-2E9C-101B-9397-08002B2CF9AE}" pid="6" name="MSIP_Label_2957c601-160c-48b4-a630-e7f4bf88ff88_Name">
    <vt:lpwstr>Hizmete Özel - Internal</vt:lpwstr>
  </property>
  <property fmtid="{D5CDD505-2E9C-101B-9397-08002B2CF9AE}" pid="7" name="MSIP_Label_2957c601-160c-48b4-a630-e7f4bf88ff88_Application">
    <vt:lpwstr>Microsoft Azure Information Protection</vt:lpwstr>
  </property>
  <property fmtid="{D5CDD505-2E9C-101B-9397-08002B2CF9AE}" pid="8" name="MSIP_Label_2957c601-160c-48b4-a630-e7f4bf88ff88_Extended_MSFT_Method">
    <vt:lpwstr>Manual</vt:lpwstr>
  </property>
  <property fmtid="{D5CDD505-2E9C-101B-9397-08002B2CF9AE}" pid="9" name="Sensitivity">
    <vt:lpwstr>Hizmete Özel - Internal</vt:lpwstr>
  </property>
</Properties>
</file>